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notesMasterIdLst>
    <p:notesMasterId r:id="rId10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Opening: This is not a request for a full quantum hardware build. The first milestone is a lean classical tabletop Mach-Zehnder data sprint to test the control thesis behind Noise-Stationary Locking. If the data is positive, it becomes leverage for licensing, SBIR/STTR, strategic partners, and larger capital.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Problem narrative: Do not oversell this as replacing all stabilization. The key point is that a power lock can be stable and still not minimize the measurement-band noise. NSL targets the objective that matters to sensing performance.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Solution narrative: Walk through the four blocks. The detector signal becomes a band-limited noise metric. That metric is normalized by optical power. A small dither probes the slope of that objective with respect to the operating point. The feedback loop drives the estimated slope toward zero while protecting against trivial low-power solutions.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Validation narrative: The strongest pitch is falsifiability. We are not saying the quantum product is already built. We are saying a lean tabletop MZI can produce the critical curve: where power lock sits, where the normalized noise objective is stationary, and what happens under injected jitter.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IP narrative: Stay crisp. The invention is more defensible when described as normalized noise-objective control with guardrails and reacquisition, plus dark-port injection as a second layer. Avoid broad unsupported claims in verbal pitches.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Market narrative: The market estimates are directional and vary by source. The pitch should emphasize a wedge: control software/firmware and validation data for robust interferometric readout, not building every sensor class from scratch.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Team narrative: The solo-inventor story can be a strength when paired with a lean, measurable experiment. The ask is not to fund a large company immediately; it is to create the minimum data package that makes partner conversations rational.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Use-of-funds narrative: Keep this grounded and specific. The money buys data, not a vague dream. The expected deliverables are a working bench, raw traces, plots comparing lock modes, and a partner/investor-ready package.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a_clean_high_detail_sci_fi_technical_abstract_ill.png">    </p:cNvPr>
          <p:cNvPicPr>
            <a:picLocks noChangeAspect="1"/>
          </p:cNvPicPr>
          <p:nvPr/>
        </p:nvPicPr>
        <p:blipFill>
          <a:blip r:embed="rId1"/>
          <a:srcRect l="0" r="0" t="25" b="25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5111F">
              <a:alpha val="62000"/>
            </a:srgbClr>
          </a:solidFill>
          <a:ln w="12700">
            <a:solidFill>
              <a:srgbClr val="05111F">
                <a:alpha val="0"/>
              </a:srgbClr>
            </a:solidFill>
            <a:prstDash val="solid"/>
          </a:ln>
        </p:spPr>
      </p:sp>
      <p:sp>
        <p:nvSpPr>
          <p:cNvPr id="4" name="Shape 1"/>
          <p:cNvSpPr/>
          <p:nvPr/>
        </p:nvSpPr>
        <p:spPr>
          <a:xfrm>
            <a:off x="0" y="0"/>
            <a:ext cx="6309360" cy="6858000"/>
          </a:xfrm>
          <a:prstGeom prst="rect">
            <a:avLst/>
          </a:prstGeom>
          <a:solidFill>
            <a:srgbClr val="05111F">
              <a:alpha val="92000"/>
            </a:srgbClr>
          </a:solidFill>
          <a:ln w="12700">
            <a:solidFill>
              <a:srgbClr val="05111F">
                <a:alpha val="0"/>
              </a:srgbClr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621792" y="658368"/>
            <a:ext cx="56692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950" b="1" dirty="0">
                <a:solidFill>
                  <a:srgbClr val="49F4C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PQSENSING · MINIMUM VIABLE VALIDATION SPRINT</a:t>
            </a:r>
            <a:endParaRPr lang="en-US" sz="950" dirty="0"/>
          </a:p>
        </p:txBody>
      </p:sp>
      <p:sp>
        <p:nvSpPr>
          <p:cNvPr id="6" name="Text 3"/>
          <p:cNvSpPr/>
          <p:nvPr/>
        </p:nvSpPr>
        <p:spPr>
          <a:xfrm>
            <a:off x="603504" y="1078992"/>
            <a:ext cx="5806440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4200" b="1" dirty="0">
                <a:solidFill>
                  <a:srgbClr val="F0FA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Noise-Stationary</a:t>
            </a:r>
            <a:endParaRPr lang="en-US" sz="4200" dirty="0"/>
          </a:p>
          <a:p>
            <a:pPr indent="0" marL="0">
              <a:buNone/>
            </a:pPr>
            <a:r>
              <a:rPr lang="en-US" sz="4200" b="1" dirty="0">
                <a:solidFill>
                  <a:srgbClr val="F0FA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Interferometer Locking</a:t>
            </a:r>
            <a:endParaRPr lang="en-US" sz="4200" dirty="0"/>
          </a:p>
        </p:txBody>
      </p:sp>
      <p:sp>
        <p:nvSpPr>
          <p:cNvPr id="7" name="Text 4"/>
          <p:cNvSpPr/>
          <p:nvPr/>
        </p:nvSpPr>
        <p:spPr>
          <a:xfrm>
            <a:off x="640080" y="2926080"/>
            <a:ext cx="5349240" cy="932688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indent="0" marL="0">
              <a:buNone/>
            </a:pPr>
            <a:r>
              <a:rPr lang="en-US" sz="1850" dirty="0">
                <a:solidFill>
                  <a:srgbClr val="D8F3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 tabletop Mach-Zehnder experiment to test whether locking to a normalized noise slope-null can reduce jitter-induced measurement noise versus conventional power locking.</a:t>
            </a:r>
            <a:endParaRPr lang="en-US" sz="1850" dirty="0"/>
          </a:p>
        </p:txBody>
      </p:sp>
      <p:sp>
        <p:nvSpPr>
          <p:cNvPr id="8" name="Shape 5"/>
          <p:cNvSpPr/>
          <p:nvPr/>
        </p:nvSpPr>
        <p:spPr>
          <a:xfrm>
            <a:off x="640080" y="4160520"/>
            <a:ext cx="5230368" cy="658368"/>
          </a:xfrm>
          <a:prstGeom prst="roundRect">
            <a:avLst>
              <a:gd name="adj" fmla="val 13889"/>
            </a:avLst>
          </a:prstGeom>
          <a:solidFill>
            <a:srgbClr val="39DFFF"/>
          </a:solidFill>
          <a:ln w="12700">
            <a:solidFill>
              <a:srgbClr val="39DFFF">
                <a:alpha val="0"/>
              </a:srgbClr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841248" y="4370832"/>
            <a:ext cx="482803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500" b="1" dirty="0">
                <a:solidFill>
                  <a:srgbClr val="02111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Immediate ask: $10K prototype/data sprint</a:t>
            </a:r>
            <a:endParaRPr lang="en-US" sz="1500" dirty="0"/>
          </a:p>
        </p:txBody>
      </p:sp>
      <p:sp>
        <p:nvSpPr>
          <p:cNvPr id="10" name="Text 7"/>
          <p:cNvSpPr/>
          <p:nvPr/>
        </p:nvSpPr>
        <p:spPr>
          <a:xfrm>
            <a:off x="713232" y="5321808"/>
            <a:ext cx="16916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2500" b="1" dirty="0">
                <a:solidFill>
                  <a:srgbClr val="39D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Vnorm</a:t>
            </a:r>
            <a:endParaRPr lang="en-US" sz="2500" dirty="0"/>
          </a:p>
        </p:txBody>
      </p:sp>
      <p:sp>
        <p:nvSpPr>
          <p:cNvPr id="11" name="Text 8"/>
          <p:cNvSpPr/>
          <p:nvPr/>
        </p:nvSpPr>
        <p:spPr>
          <a:xfrm>
            <a:off x="713232" y="5797296"/>
            <a:ext cx="169164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080" dirty="0">
                <a:solidFill>
                  <a:srgbClr val="A7C4D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Nband / P^k objective</a:t>
            </a:r>
            <a:endParaRPr lang="en-US" sz="1080" dirty="0"/>
          </a:p>
        </p:txBody>
      </p:sp>
      <p:sp>
        <p:nvSpPr>
          <p:cNvPr id="12" name="Text 9"/>
          <p:cNvSpPr/>
          <p:nvPr/>
        </p:nvSpPr>
        <p:spPr>
          <a:xfrm>
            <a:off x="2816352" y="5321808"/>
            <a:ext cx="22402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2500" b="1" dirty="0">
                <a:solidFill>
                  <a:srgbClr val="39D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δ</a:t>
            </a:r>
            <a:endParaRPr lang="en-US" sz="2500" dirty="0"/>
          </a:p>
        </p:txBody>
      </p:sp>
      <p:sp>
        <p:nvSpPr>
          <p:cNvPr id="13" name="Text 10"/>
          <p:cNvSpPr/>
          <p:nvPr/>
        </p:nvSpPr>
        <p:spPr>
          <a:xfrm>
            <a:off x="2816352" y="5797296"/>
            <a:ext cx="224028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080" dirty="0">
                <a:solidFill>
                  <a:srgbClr val="A7C4D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slope-null operating point</a:t>
            </a:r>
            <a:endParaRPr lang="en-US" sz="1080" dirty="0"/>
          </a:p>
        </p:txBody>
      </p:sp>
      <p:sp>
        <p:nvSpPr>
          <p:cNvPr id="14" name="Text 11"/>
          <p:cNvSpPr/>
          <p:nvPr/>
        </p:nvSpPr>
        <p:spPr>
          <a:xfrm>
            <a:off x="5138928" y="5321808"/>
            <a:ext cx="17373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2500" b="1" dirty="0">
                <a:solidFill>
                  <a:srgbClr val="39D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MZI</a:t>
            </a:r>
            <a:endParaRPr lang="en-US" sz="2500" dirty="0"/>
          </a:p>
        </p:txBody>
      </p:sp>
      <p:sp>
        <p:nvSpPr>
          <p:cNvPr id="15" name="Text 12"/>
          <p:cNvSpPr/>
          <p:nvPr/>
        </p:nvSpPr>
        <p:spPr>
          <a:xfrm>
            <a:off x="5138928" y="5797296"/>
            <a:ext cx="173736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080" dirty="0">
                <a:solidFill>
                  <a:srgbClr val="A7C4D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first validation platform</a:t>
            </a:r>
            <a:endParaRPr lang="en-US" sz="1080" dirty="0"/>
          </a:p>
        </p:txBody>
      </p:sp>
      <p:sp>
        <p:nvSpPr>
          <p:cNvPr id="16" name="Text 13"/>
          <p:cNvSpPr/>
          <p:nvPr/>
        </p:nvSpPr>
        <p:spPr>
          <a:xfrm>
            <a:off x="502920" y="6510528"/>
            <a:ext cx="82296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850" dirty="0">
                <a:solidFill>
                  <a:srgbClr val="6FA4B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PQSensing · Confidential discussion draft · 2026</a:t>
            </a:r>
            <a:endParaRPr lang="en-US" sz="850" dirty="0"/>
          </a:p>
        </p:txBody>
      </p:sp>
      <p:sp>
        <p:nvSpPr>
          <p:cNvPr id="17" name="Text 14"/>
          <p:cNvSpPr/>
          <p:nvPr/>
        </p:nvSpPr>
        <p:spPr>
          <a:xfrm>
            <a:off x="10104120" y="6492240"/>
            <a:ext cx="160020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20" b="1" dirty="0">
                <a:solidFill>
                  <a:srgbClr val="8EEB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pqsensing.com</a:t>
            </a:r>
            <a:endParaRPr lang="en-US" sz="92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5111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a_sleek_high_tech_futuristic_infographic_concep.png">    </p:cNvPr>
          <p:cNvPicPr>
            <a:picLocks noChangeAspect="1"/>
          </p:cNvPicPr>
          <p:nvPr/>
        </p:nvPicPr>
        <p:blipFill>
          <a:blip r:embed="rId1"/>
          <a:srcRect l="26813" r="26813" t="0" b="0"/>
          <a:stretch/>
        </p:blipFill>
        <p:spPr>
          <a:xfrm>
            <a:off x="6537960" y="0"/>
            <a:ext cx="5650992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6537960" y="0"/>
            <a:ext cx="5650992" cy="6858000"/>
          </a:xfrm>
          <a:prstGeom prst="rect">
            <a:avLst/>
          </a:prstGeom>
          <a:solidFill>
            <a:srgbClr val="05111F">
              <a:alpha val="55000"/>
            </a:srgbClr>
          </a:solidFill>
          <a:ln w="12700">
            <a:solidFill>
              <a:srgbClr val="05111F">
                <a:alpha val="0"/>
              </a:srgbClr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658368" y="438912"/>
            <a:ext cx="36576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950" b="1" dirty="0">
                <a:solidFill>
                  <a:srgbClr val="49F4C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PROBLEM</a:t>
            </a:r>
            <a:endParaRPr lang="en-US" sz="950" dirty="0"/>
          </a:p>
        </p:txBody>
      </p:sp>
      <p:sp>
        <p:nvSpPr>
          <p:cNvPr id="5" name="Text 2"/>
          <p:cNvSpPr/>
          <p:nvPr/>
        </p:nvSpPr>
        <p:spPr>
          <a:xfrm>
            <a:off x="621792" y="731520"/>
            <a:ext cx="6035040" cy="102412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3100" b="1" dirty="0">
                <a:solidFill>
                  <a:srgbClr val="F0FA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Power locks protect the fringe — not necessarily the measurement noise.</a:t>
            </a:r>
            <a:endParaRPr lang="en-US" sz="3100" dirty="0"/>
          </a:p>
        </p:txBody>
      </p:sp>
      <p:sp>
        <p:nvSpPr>
          <p:cNvPr id="6" name="Text 3"/>
          <p:cNvSpPr/>
          <p:nvPr/>
        </p:nvSpPr>
        <p:spPr>
          <a:xfrm>
            <a:off x="685800" y="2057400"/>
            <a:ext cx="5532120" cy="749808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indent="0" marL="0">
              <a:buNone/>
            </a:pPr>
            <a:r>
              <a:rPr lang="en-US" sz="1800" dirty="0">
                <a:solidFill>
                  <a:srgbClr val="D8F3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Fieldable interferometric sensors face nonstationary disturbances: vibration, thermal drift, laser frequency noise, pointing jitter, speckle, platform motion, and mutual interference.</a:t>
            </a:r>
            <a:endParaRPr lang="en-US" sz="1800" dirty="0"/>
          </a:p>
        </p:txBody>
      </p:sp>
      <p:sp>
        <p:nvSpPr>
          <p:cNvPr id="7" name="Shape 4"/>
          <p:cNvSpPr/>
          <p:nvPr/>
        </p:nvSpPr>
        <p:spPr>
          <a:xfrm>
            <a:off x="685800" y="2880360"/>
            <a:ext cx="5120640" cy="32004"/>
          </a:xfrm>
          <a:prstGeom prst="rect">
            <a:avLst/>
          </a:prstGeom>
          <a:solidFill>
            <a:srgbClr val="39DFFF"/>
          </a:solidFill>
          <a:ln w="12700">
            <a:solidFill>
              <a:srgbClr val="39DFFF">
                <a:alpha val="0"/>
              </a:srgbClr>
            </a:solidFill>
            <a:prstDash val="solid"/>
          </a:ln>
        </p:spPr>
      </p:sp>
      <p:sp>
        <p:nvSpPr>
          <p:cNvPr id="8" name="Shape 5"/>
          <p:cNvSpPr/>
          <p:nvPr/>
        </p:nvSpPr>
        <p:spPr>
          <a:xfrm>
            <a:off x="749808" y="3337560"/>
            <a:ext cx="82296" cy="82296"/>
          </a:xfrm>
          <a:prstGeom prst="ellipse">
            <a:avLst/>
          </a:prstGeom>
          <a:solidFill>
            <a:srgbClr val="39DFFF"/>
          </a:solidFill>
          <a:ln w="12700">
            <a:solidFill>
              <a:srgbClr val="39DFFF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950976" y="3236976"/>
            <a:ext cx="5102352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700" dirty="0">
                <a:solidFill>
                  <a:srgbClr val="F0FA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Conventional locks stabilize optical power or a power-derived error signal.</a:t>
            </a:r>
            <a:endParaRPr lang="en-US" sz="1700" dirty="0"/>
          </a:p>
        </p:txBody>
      </p:sp>
      <p:sp>
        <p:nvSpPr>
          <p:cNvPr id="10" name="Shape 7"/>
          <p:cNvSpPr/>
          <p:nvPr/>
        </p:nvSpPr>
        <p:spPr>
          <a:xfrm>
            <a:off x="749808" y="3858768"/>
            <a:ext cx="82296" cy="82296"/>
          </a:xfrm>
          <a:prstGeom prst="ellipse">
            <a:avLst/>
          </a:prstGeom>
          <a:solidFill>
            <a:srgbClr val="39DFFF"/>
          </a:solidFill>
          <a:ln w="12700">
            <a:solidFill>
              <a:srgbClr val="39DFFF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950976" y="3758184"/>
            <a:ext cx="5102352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700" dirty="0">
                <a:solidFill>
                  <a:srgbClr val="F0FA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The power extremum can differ from the noise-optimal operating point.</a:t>
            </a:r>
            <a:endParaRPr lang="en-US" sz="1700" dirty="0"/>
          </a:p>
        </p:txBody>
      </p:sp>
      <p:sp>
        <p:nvSpPr>
          <p:cNvPr id="12" name="Shape 9"/>
          <p:cNvSpPr/>
          <p:nvPr/>
        </p:nvSpPr>
        <p:spPr>
          <a:xfrm>
            <a:off x="749808" y="4379976"/>
            <a:ext cx="82296" cy="82296"/>
          </a:xfrm>
          <a:prstGeom prst="ellipse">
            <a:avLst/>
          </a:prstGeom>
          <a:solidFill>
            <a:srgbClr val="39DFFF"/>
          </a:solidFill>
          <a:ln w="12700">
            <a:solidFill>
              <a:srgbClr val="39DFFF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950976" y="4279392"/>
            <a:ext cx="5102352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700" dirty="0">
                <a:solidFill>
                  <a:srgbClr val="F0FA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Detuning jitter can be converted into excess readout noise in the protected measurement band.</a:t>
            </a:r>
            <a:endParaRPr lang="en-US" sz="1700" dirty="0"/>
          </a:p>
        </p:txBody>
      </p:sp>
      <p:sp>
        <p:nvSpPr>
          <p:cNvPr id="14" name="Shape 11"/>
          <p:cNvSpPr/>
          <p:nvPr/>
        </p:nvSpPr>
        <p:spPr>
          <a:xfrm>
            <a:off x="713232" y="5212080"/>
            <a:ext cx="5394960" cy="713232"/>
          </a:xfrm>
          <a:prstGeom prst="roundRect">
            <a:avLst>
              <a:gd name="adj" fmla="val 12821"/>
            </a:avLst>
          </a:prstGeom>
          <a:solidFill>
            <a:srgbClr val="F6B352">
              <a:alpha val="16000"/>
            </a:srgbClr>
          </a:solidFill>
          <a:ln w="12700">
            <a:solidFill>
              <a:srgbClr val="F6B352">
                <a:alpha val="64000"/>
              </a:srgbClr>
            </a:solidFill>
            <a:prstDash val="solid"/>
          </a:ln>
        </p:spPr>
      </p:sp>
      <p:sp>
        <p:nvSpPr>
          <p:cNvPr id="15" name="Text 12"/>
          <p:cNvSpPr/>
          <p:nvPr/>
        </p:nvSpPr>
        <p:spPr>
          <a:xfrm>
            <a:off x="914400" y="5431536"/>
            <a:ext cx="4983480" cy="19202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430" b="1" dirty="0">
                <a:solidFill>
                  <a:srgbClr val="FFE8B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The gap: a robust control layer that optimizes measurement noise directly.</a:t>
            </a:r>
            <a:endParaRPr lang="en-US" sz="1430" dirty="0"/>
          </a:p>
        </p:txBody>
      </p:sp>
      <p:sp>
        <p:nvSpPr>
          <p:cNvPr id="16" name="Text 13"/>
          <p:cNvSpPr/>
          <p:nvPr/>
        </p:nvSpPr>
        <p:spPr>
          <a:xfrm>
            <a:off x="502920" y="6291072"/>
            <a:ext cx="1092708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780" dirty="0">
                <a:solidFill>
                  <a:srgbClr val="6997B2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Source context: DARPA RoQS notes quantum sensors degrade in real-world settings due to vibrations, electromagnetic interference, and environmental disturbances.</a:t>
            </a:r>
            <a:endParaRPr lang="en-US" sz="780" dirty="0"/>
          </a:p>
        </p:txBody>
      </p:sp>
      <p:sp>
        <p:nvSpPr>
          <p:cNvPr id="17" name="Text 14"/>
          <p:cNvSpPr/>
          <p:nvPr/>
        </p:nvSpPr>
        <p:spPr>
          <a:xfrm>
            <a:off x="502920" y="6510528"/>
            <a:ext cx="82296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850" dirty="0">
                <a:solidFill>
                  <a:srgbClr val="6FA4B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PQSensing · Confidential discussion draft · 2026</a:t>
            </a:r>
            <a:endParaRPr lang="en-US" sz="850" dirty="0"/>
          </a:p>
        </p:txBody>
      </p:sp>
      <p:sp>
        <p:nvSpPr>
          <p:cNvPr id="18" name="Text 15"/>
          <p:cNvSpPr/>
          <p:nvPr/>
        </p:nvSpPr>
        <p:spPr>
          <a:xfrm>
            <a:off x="10104120" y="6492240"/>
            <a:ext cx="160020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20" b="1" dirty="0">
                <a:solidFill>
                  <a:srgbClr val="8EEB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pqsensing.com</a:t>
            </a:r>
            <a:endParaRPr lang="en-US" sz="92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6142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58368" y="411480"/>
            <a:ext cx="36576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950" b="1" dirty="0">
                <a:solidFill>
                  <a:srgbClr val="49F4C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SOLUTION</a:t>
            </a:r>
            <a:endParaRPr lang="en-US" sz="950" dirty="0"/>
          </a:p>
        </p:txBody>
      </p:sp>
      <p:sp>
        <p:nvSpPr>
          <p:cNvPr id="3" name="Text 1"/>
          <p:cNvSpPr/>
          <p:nvPr/>
        </p:nvSpPr>
        <p:spPr>
          <a:xfrm>
            <a:off x="621792" y="713232"/>
            <a:ext cx="8229600" cy="102412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3400" b="1" dirty="0">
                <a:solidFill>
                  <a:srgbClr val="F0FA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Lock at the Vnorm slope-null.</a:t>
            </a:r>
            <a:endParaRPr lang="en-US" sz="3400" dirty="0"/>
          </a:p>
        </p:txBody>
      </p:sp>
      <p:sp>
        <p:nvSpPr>
          <p:cNvPr id="4" name="Text 2"/>
          <p:cNvSpPr/>
          <p:nvPr/>
        </p:nvSpPr>
        <p:spPr>
          <a:xfrm>
            <a:off x="713232" y="1371600"/>
            <a:ext cx="6309360" cy="585216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indent="0" marL="0">
              <a:buNone/>
            </a:pPr>
            <a:r>
              <a:rPr lang="en-US" sz="1800" dirty="0">
                <a:solidFill>
                  <a:srgbClr val="D8F3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NSL turns the detector stream into a control objective tied to measurement noise, then servos the operating point to a slope-null condition.</a:t>
            </a:r>
            <a:endParaRPr lang="en-US" sz="1800" dirty="0"/>
          </a:p>
        </p:txBody>
      </p:sp>
      <p:sp>
        <p:nvSpPr>
          <p:cNvPr id="5" name="Shape 3"/>
          <p:cNvSpPr/>
          <p:nvPr/>
        </p:nvSpPr>
        <p:spPr>
          <a:xfrm>
            <a:off x="2468880" y="3172968"/>
            <a:ext cx="777240" cy="0"/>
          </a:xfrm>
          <a:prstGeom prst="line">
            <a:avLst/>
          </a:prstGeom>
          <a:noFill/>
          <a:ln w="25400">
            <a:solidFill>
              <a:srgbClr val="39DFFF"/>
            </a:solidFill>
            <a:prstDash val="solid"/>
            <a:headEnd type="none"/>
            <a:tailEnd type="triangle"/>
          </a:ln>
        </p:spPr>
      </p:sp>
      <p:sp>
        <p:nvSpPr>
          <p:cNvPr id="6" name="Shape 4"/>
          <p:cNvSpPr/>
          <p:nvPr/>
        </p:nvSpPr>
        <p:spPr>
          <a:xfrm>
            <a:off x="4709160" y="3172968"/>
            <a:ext cx="777240" cy="0"/>
          </a:xfrm>
          <a:prstGeom prst="line">
            <a:avLst/>
          </a:prstGeom>
          <a:noFill/>
          <a:ln w="25400">
            <a:solidFill>
              <a:srgbClr val="39DFFF"/>
            </a:solidFill>
            <a:prstDash val="solid"/>
            <a:headEnd type="none"/>
            <a:tailEnd type="triangle"/>
          </a:ln>
        </p:spPr>
      </p:sp>
      <p:sp>
        <p:nvSpPr>
          <p:cNvPr id="7" name="Shape 5"/>
          <p:cNvSpPr/>
          <p:nvPr/>
        </p:nvSpPr>
        <p:spPr>
          <a:xfrm>
            <a:off x="6949440" y="3172968"/>
            <a:ext cx="777240" cy="0"/>
          </a:xfrm>
          <a:prstGeom prst="line">
            <a:avLst/>
          </a:prstGeom>
          <a:noFill/>
          <a:ln w="25400">
            <a:solidFill>
              <a:srgbClr val="39DFFF"/>
            </a:solidFill>
            <a:prstDash val="solid"/>
            <a:headEnd type="none"/>
            <a:tailEnd type="triangle"/>
          </a:ln>
        </p:spPr>
      </p:sp>
      <p:sp>
        <p:nvSpPr>
          <p:cNvPr id="8" name="Shape 6"/>
          <p:cNvSpPr/>
          <p:nvPr/>
        </p:nvSpPr>
        <p:spPr>
          <a:xfrm>
            <a:off x="658368" y="2788920"/>
            <a:ext cx="1783080" cy="1133856"/>
          </a:xfrm>
          <a:prstGeom prst="roundRect">
            <a:avLst>
              <a:gd name="adj" fmla="val 9677"/>
            </a:avLst>
          </a:prstGeom>
          <a:solidFill>
            <a:srgbClr val="0A2035">
              <a:alpha val="94000"/>
            </a:srgbClr>
          </a:solidFill>
          <a:ln w="13970">
            <a:solidFill>
              <a:srgbClr val="24506F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804672" y="2971800"/>
            <a:ext cx="146304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450" b="1" dirty="0">
                <a:solidFill>
                  <a:srgbClr val="39D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1 Measure</a:t>
            </a:r>
            <a:endParaRPr lang="en-US" sz="1450" dirty="0"/>
          </a:p>
        </p:txBody>
      </p:sp>
      <p:sp>
        <p:nvSpPr>
          <p:cNvPr id="10" name="Text 8"/>
          <p:cNvSpPr/>
          <p:nvPr/>
        </p:nvSpPr>
        <p:spPr>
          <a:xfrm>
            <a:off x="804672" y="3364992"/>
            <a:ext cx="1481328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120" dirty="0">
                <a:solidFill>
                  <a:srgbClr val="F0FA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Detector signal y(t)</a:t>
            </a:r>
            <a:endParaRPr lang="en-US" sz="1120" dirty="0"/>
          </a:p>
        </p:txBody>
      </p:sp>
      <p:sp>
        <p:nvSpPr>
          <p:cNvPr id="11" name="Shape 9"/>
          <p:cNvSpPr/>
          <p:nvPr/>
        </p:nvSpPr>
        <p:spPr>
          <a:xfrm>
            <a:off x="2816352" y="2788920"/>
            <a:ext cx="1783080" cy="1133856"/>
          </a:xfrm>
          <a:prstGeom prst="roundRect">
            <a:avLst>
              <a:gd name="adj" fmla="val 9677"/>
            </a:avLst>
          </a:prstGeom>
          <a:solidFill>
            <a:srgbClr val="0A2035">
              <a:alpha val="94000"/>
            </a:srgbClr>
          </a:solidFill>
          <a:ln w="13970">
            <a:solidFill>
              <a:srgbClr val="24506F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2962656" y="2971800"/>
            <a:ext cx="146304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450" b="1" dirty="0">
                <a:solidFill>
                  <a:srgbClr val="39D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2 Compute</a:t>
            </a:r>
            <a:endParaRPr lang="en-US" sz="1450" dirty="0"/>
          </a:p>
        </p:txBody>
      </p:sp>
      <p:sp>
        <p:nvSpPr>
          <p:cNvPr id="13" name="Text 11"/>
          <p:cNvSpPr/>
          <p:nvPr/>
        </p:nvSpPr>
        <p:spPr>
          <a:xfrm>
            <a:off x="2962656" y="3364992"/>
            <a:ext cx="1481328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120" dirty="0">
                <a:solidFill>
                  <a:srgbClr val="F0FA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Nband, P, Vnorm</a:t>
            </a:r>
            <a:endParaRPr lang="en-US" sz="1120" dirty="0"/>
          </a:p>
        </p:txBody>
      </p:sp>
      <p:sp>
        <p:nvSpPr>
          <p:cNvPr id="14" name="Shape 12"/>
          <p:cNvSpPr/>
          <p:nvPr/>
        </p:nvSpPr>
        <p:spPr>
          <a:xfrm>
            <a:off x="5047488" y="2788920"/>
            <a:ext cx="1783080" cy="1133856"/>
          </a:xfrm>
          <a:prstGeom prst="roundRect">
            <a:avLst>
              <a:gd name="adj" fmla="val 9677"/>
            </a:avLst>
          </a:prstGeom>
          <a:solidFill>
            <a:srgbClr val="0A2035">
              <a:alpha val="94000"/>
            </a:srgbClr>
          </a:solidFill>
          <a:ln w="13970">
            <a:solidFill>
              <a:srgbClr val="24506F"/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5193792" y="2971800"/>
            <a:ext cx="146304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450" b="1" dirty="0">
                <a:solidFill>
                  <a:srgbClr val="39D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3 Dither</a:t>
            </a:r>
            <a:endParaRPr lang="en-US" sz="1450" dirty="0"/>
          </a:p>
        </p:txBody>
      </p:sp>
      <p:sp>
        <p:nvSpPr>
          <p:cNvPr id="16" name="Text 14"/>
          <p:cNvSpPr/>
          <p:nvPr/>
        </p:nvSpPr>
        <p:spPr>
          <a:xfrm>
            <a:off x="5193792" y="3364992"/>
            <a:ext cx="1481328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120" dirty="0">
                <a:solidFill>
                  <a:srgbClr val="F0FA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δ at fd outside band</a:t>
            </a:r>
            <a:endParaRPr lang="en-US" sz="1120" dirty="0"/>
          </a:p>
        </p:txBody>
      </p:sp>
      <p:sp>
        <p:nvSpPr>
          <p:cNvPr id="17" name="Shape 15"/>
          <p:cNvSpPr/>
          <p:nvPr/>
        </p:nvSpPr>
        <p:spPr>
          <a:xfrm>
            <a:off x="7296912" y="2788920"/>
            <a:ext cx="1783080" cy="1133856"/>
          </a:xfrm>
          <a:prstGeom prst="roundRect">
            <a:avLst>
              <a:gd name="adj" fmla="val 9677"/>
            </a:avLst>
          </a:prstGeom>
          <a:solidFill>
            <a:srgbClr val="0A2035">
              <a:alpha val="94000"/>
            </a:srgbClr>
          </a:solidFill>
          <a:ln w="13970">
            <a:solidFill>
              <a:srgbClr val="49F4C8"/>
            </a:solidFill>
            <a:prstDash val="solid"/>
          </a:ln>
        </p:spPr>
      </p:sp>
      <p:sp>
        <p:nvSpPr>
          <p:cNvPr id="18" name="Text 16"/>
          <p:cNvSpPr/>
          <p:nvPr/>
        </p:nvSpPr>
        <p:spPr>
          <a:xfrm>
            <a:off x="7443216" y="2971800"/>
            <a:ext cx="146304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450" b="1" dirty="0">
                <a:solidFill>
                  <a:srgbClr val="39D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4 Servo</a:t>
            </a:r>
            <a:endParaRPr lang="en-US" sz="1450" dirty="0"/>
          </a:p>
        </p:txBody>
      </p:sp>
      <p:sp>
        <p:nvSpPr>
          <p:cNvPr id="19" name="Text 17"/>
          <p:cNvSpPr/>
          <p:nvPr/>
        </p:nvSpPr>
        <p:spPr>
          <a:xfrm>
            <a:off x="7443216" y="3364992"/>
            <a:ext cx="1481328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120" dirty="0">
                <a:solidFill>
                  <a:srgbClr val="F0FA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dVnorm/dδ → 0</a:t>
            </a:r>
            <a:endParaRPr lang="en-US" sz="1120" dirty="0"/>
          </a:p>
        </p:txBody>
      </p:sp>
      <p:sp>
        <p:nvSpPr>
          <p:cNvPr id="20" name="Shape 18"/>
          <p:cNvSpPr/>
          <p:nvPr/>
        </p:nvSpPr>
        <p:spPr>
          <a:xfrm>
            <a:off x="9710928" y="1261872"/>
            <a:ext cx="2057400" cy="4526280"/>
          </a:xfrm>
          <a:prstGeom prst="roundRect">
            <a:avLst>
              <a:gd name="adj" fmla="val 7111"/>
            </a:avLst>
          </a:prstGeom>
          <a:solidFill>
            <a:srgbClr val="0B2742"/>
          </a:solidFill>
          <a:ln w="13970">
            <a:solidFill>
              <a:srgbClr val="39DFFF">
                <a:alpha val="65000"/>
              </a:srgbClr>
            </a:solidFill>
            <a:prstDash val="solid"/>
          </a:ln>
        </p:spPr>
      </p:sp>
      <p:sp>
        <p:nvSpPr>
          <p:cNvPr id="21" name="Text 19"/>
          <p:cNvSpPr/>
          <p:nvPr/>
        </p:nvSpPr>
        <p:spPr>
          <a:xfrm>
            <a:off x="9921240" y="1627632"/>
            <a:ext cx="16002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050" b="1" dirty="0">
                <a:solidFill>
                  <a:srgbClr val="49F4C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Core equation</a:t>
            </a:r>
            <a:endParaRPr lang="en-US" sz="1050" dirty="0"/>
          </a:p>
        </p:txBody>
      </p:sp>
      <p:sp>
        <p:nvSpPr>
          <p:cNvPr id="22" name="Text 20"/>
          <p:cNvSpPr/>
          <p:nvPr/>
        </p:nvSpPr>
        <p:spPr>
          <a:xfrm>
            <a:off x="9985248" y="2212848"/>
            <a:ext cx="1572768" cy="84124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2100" b="1" dirty="0">
                <a:solidFill>
                  <a:srgbClr val="F0FA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Vnorm</a:t>
            </a:r>
            <a:endParaRPr lang="en-US" sz="2100" dirty="0"/>
          </a:p>
          <a:p>
            <a:pPr algn="ctr" indent="0" marL="0">
              <a:buNone/>
            </a:pPr>
            <a:r>
              <a:rPr lang="en-US" sz="2100" b="1" dirty="0">
                <a:solidFill>
                  <a:srgbClr val="F0FA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= Nband / P^k</a:t>
            </a:r>
            <a:endParaRPr lang="en-US" sz="2100" dirty="0"/>
          </a:p>
        </p:txBody>
      </p:sp>
      <p:sp>
        <p:nvSpPr>
          <p:cNvPr id="23" name="Text 21"/>
          <p:cNvSpPr/>
          <p:nvPr/>
        </p:nvSpPr>
        <p:spPr>
          <a:xfrm>
            <a:off x="9985248" y="3794760"/>
            <a:ext cx="1572768" cy="7498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250" dirty="0">
                <a:solidFill>
                  <a:srgbClr val="A7C4D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k ∈ [0,2]</a:t>
            </a:r>
            <a:endParaRPr lang="en-US" sz="1250" dirty="0"/>
          </a:p>
          <a:p>
            <a:pPr algn="ctr" indent="0" marL="0">
              <a:buNone/>
            </a:pPr>
            <a:r>
              <a:rPr lang="en-US" sz="1250" dirty="0">
                <a:solidFill>
                  <a:srgbClr val="A7C4D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+ power-floor penalty</a:t>
            </a:r>
            <a:endParaRPr lang="en-US" sz="1250" dirty="0"/>
          </a:p>
          <a:p>
            <a:pPr algn="ctr" indent="0" marL="0">
              <a:buNone/>
            </a:pPr>
            <a:r>
              <a:rPr lang="en-US" sz="1250" dirty="0">
                <a:solidFill>
                  <a:srgbClr val="A7C4D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+ mislock recovery</a:t>
            </a:r>
            <a:endParaRPr lang="en-US" sz="1250" dirty="0"/>
          </a:p>
        </p:txBody>
      </p:sp>
      <p:sp>
        <p:nvSpPr>
          <p:cNvPr id="24" name="Text 22"/>
          <p:cNvSpPr/>
          <p:nvPr/>
        </p:nvSpPr>
        <p:spPr>
          <a:xfrm>
            <a:off x="713232" y="5074920"/>
            <a:ext cx="7973568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600" dirty="0">
                <a:solidFill>
                  <a:srgbClr val="F0FA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The technical wedge is not “dither locking.” It is demodulating a normalized band-limited noise objective and driving its operating-point slope toward zero.</a:t>
            </a:r>
            <a:endParaRPr lang="en-US" sz="1600" dirty="0"/>
          </a:p>
        </p:txBody>
      </p:sp>
      <p:sp>
        <p:nvSpPr>
          <p:cNvPr id="25" name="Text 23"/>
          <p:cNvSpPr/>
          <p:nvPr/>
        </p:nvSpPr>
        <p:spPr>
          <a:xfrm>
            <a:off x="502920" y="6291072"/>
            <a:ext cx="1092708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780" dirty="0">
                <a:solidFill>
                  <a:srgbClr val="6997B2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Source context: PQSensing patent draft and fallback claims define Nband, P, Vnorm=Nband/P^k, dither/demod, power floor, and reacquisition logic.</a:t>
            </a:r>
            <a:endParaRPr lang="en-US" sz="780" dirty="0"/>
          </a:p>
        </p:txBody>
      </p:sp>
      <p:sp>
        <p:nvSpPr>
          <p:cNvPr id="26" name="Text 24"/>
          <p:cNvSpPr/>
          <p:nvPr/>
        </p:nvSpPr>
        <p:spPr>
          <a:xfrm>
            <a:off x="502920" y="6510528"/>
            <a:ext cx="82296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850" dirty="0">
                <a:solidFill>
                  <a:srgbClr val="6FA4B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PQSensing · Confidential discussion draft · 2026</a:t>
            </a:r>
            <a:endParaRPr lang="en-US" sz="850" dirty="0"/>
          </a:p>
        </p:txBody>
      </p:sp>
      <p:sp>
        <p:nvSpPr>
          <p:cNvPr id="27" name="Text 25"/>
          <p:cNvSpPr/>
          <p:nvPr/>
        </p:nvSpPr>
        <p:spPr>
          <a:xfrm>
            <a:off x="10104120" y="6492240"/>
            <a:ext cx="160020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20" b="1" dirty="0">
                <a:solidFill>
                  <a:srgbClr val="8EEB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pqsensing.com</a:t>
            </a:r>
            <a:endParaRPr lang="en-US" sz="92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a_close_up_high_detail_studio_photograph_of_a_tab.png">    </p:cNvPr>
          <p:cNvPicPr>
            <a:picLocks noChangeAspect="1"/>
          </p:cNvPicPr>
          <p:nvPr/>
        </p:nvPicPr>
        <p:blipFill>
          <a:blip r:embed="rId1"/>
          <a:srcRect l="0" r="0" t="25" b="25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5111F">
              <a:alpha val="48000"/>
            </a:srgbClr>
          </a:solidFill>
          <a:ln w="12700">
            <a:solidFill>
              <a:srgbClr val="05111F">
                <a:alpha val="0"/>
              </a:srgbClr>
            </a:solidFill>
            <a:prstDash val="solid"/>
          </a:ln>
        </p:spPr>
      </p:sp>
      <p:sp>
        <p:nvSpPr>
          <p:cNvPr id="4" name="Shape 1"/>
          <p:cNvSpPr/>
          <p:nvPr/>
        </p:nvSpPr>
        <p:spPr>
          <a:xfrm>
            <a:off x="0" y="0"/>
            <a:ext cx="5989320" cy="6858000"/>
          </a:xfrm>
          <a:prstGeom prst="rect">
            <a:avLst/>
          </a:prstGeom>
          <a:solidFill>
            <a:srgbClr val="05111F">
              <a:alpha val="90000"/>
            </a:srgbClr>
          </a:solidFill>
          <a:ln w="12700">
            <a:solidFill>
              <a:srgbClr val="05111F">
                <a:alpha val="0"/>
              </a:srgbClr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621792" y="475488"/>
            <a:ext cx="39319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950" b="1" dirty="0">
                <a:solidFill>
                  <a:srgbClr val="49F4C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VALIDATION PLAN</a:t>
            </a:r>
            <a:endParaRPr lang="en-US" sz="950" dirty="0"/>
          </a:p>
        </p:txBody>
      </p:sp>
      <p:sp>
        <p:nvSpPr>
          <p:cNvPr id="6" name="Text 3"/>
          <p:cNvSpPr/>
          <p:nvPr/>
        </p:nvSpPr>
        <p:spPr>
          <a:xfrm>
            <a:off x="621792" y="749808"/>
            <a:ext cx="5577840" cy="102412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3400" b="1" dirty="0">
                <a:solidFill>
                  <a:srgbClr val="F0FA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Tabletop MZI proves or kills the thesis.</a:t>
            </a:r>
            <a:endParaRPr lang="en-US" sz="3400" dirty="0"/>
          </a:p>
        </p:txBody>
      </p:sp>
      <p:sp>
        <p:nvSpPr>
          <p:cNvPr id="7" name="Text 4"/>
          <p:cNvSpPr/>
          <p:nvPr/>
        </p:nvSpPr>
        <p:spPr>
          <a:xfrm>
            <a:off x="658368" y="1874520"/>
            <a:ext cx="5285232" cy="786384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indent="0" marL="0">
              <a:buNone/>
            </a:pPr>
            <a:r>
              <a:rPr lang="en-US" sz="1750" dirty="0">
                <a:solidFill>
                  <a:srgbClr val="D8F3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The first experiment is classical and intentionally small: produce defensible traces that compare power locking against NSL under controlled detuning jitter.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658368" y="2670048"/>
            <a:ext cx="5166360" cy="32004"/>
          </a:xfrm>
          <a:prstGeom prst="rect">
            <a:avLst/>
          </a:prstGeom>
          <a:solidFill>
            <a:srgbClr val="49F4C8"/>
          </a:solidFill>
          <a:ln w="12700">
            <a:solidFill>
              <a:srgbClr val="49F4C8">
                <a:alpha val="0"/>
              </a:srgbClr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694944" y="2926080"/>
            <a:ext cx="132588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400" b="1" dirty="0">
                <a:solidFill>
                  <a:srgbClr val="39D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Sweep δ</a:t>
            </a:r>
            <a:endParaRPr lang="en-US" sz="1400" dirty="0"/>
          </a:p>
        </p:txBody>
      </p:sp>
      <p:sp>
        <p:nvSpPr>
          <p:cNvPr id="10" name="Text 7"/>
          <p:cNvSpPr/>
          <p:nvPr/>
        </p:nvSpPr>
        <p:spPr>
          <a:xfrm>
            <a:off x="2057400" y="2926080"/>
            <a:ext cx="379476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350" dirty="0">
                <a:solidFill>
                  <a:srgbClr val="F0FA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Map P(δ), Nband(δ), Vnorm(δ).</a:t>
            </a:r>
            <a:endParaRPr lang="en-US" sz="1350" dirty="0"/>
          </a:p>
        </p:txBody>
      </p:sp>
      <p:sp>
        <p:nvSpPr>
          <p:cNvPr id="11" name="Text 8"/>
          <p:cNvSpPr/>
          <p:nvPr/>
        </p:nvSpPr>
        <p:spPr>
          <a:xfrm>
            <a:off x="694944" y="3547872"/>
            <a:ext cx="132588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400" b="1" dirty="0">
                <a:solidFill>
                  <a:srgbClr val="39D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Inject jitter</a:t>
            </a:r>
            <a:endParaRPr lang="en-US" sz="1400" dirty="0"/>
          </a:p>
        </p:txBody>
      </p:sp>
      <p:sp>
        <p:nvSpPr>
          <p:cNvPr id="12" name="Text 9"/>
          <p:cNvSpPr/>
          <p:nvPr/>
        </p:nvSpPr>
        <p:spPr>
          <a:xfrm>
            <a:off x="2057400" y="3547872"/>
            <a:ext cx="379476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350" dirty="0">
                <a:solidFill>
                  <a:srgbClr val="F0FA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Apply repeatable detuning disturbance.</a:t>
            </a:r>
            <a:endParaRPr lang="en-US" sz="1350" dirty="0"/>
          </a:p>
        </p:txBody>
      </p:sp>
      <p:sp>
        <p:nvSpPr>
          <p:cNvPr id="13" name="Text 10"/>
          <p:cNvSpPr/>
          <p:nvPr/>
        </p:nvSpPr>
        <p:spPr>
          <a:xfrm>
            <a:off x="694944" y="4169664"/>
            <a:ext cx="132588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400" b="1" dirty="0">
                <a:solidFill>
                  <a:srgbClr val="39D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Engage NSL</a:t>
            </a:r>
            <a:endParaRPr lang="en-US" sz="1400" dirty="0"/>
          </a:p>
        </p:txBody>
      </p:sp>
      <p:sp>
        <p:nvSpPr>
          <p:cNvPr id="14" name="Text 11"/>
          <p:cNvSpPr/>
          <p:nvPr/>
        </p:nvSpPr>
        <p:spPr>
          <a:xfrm>
            <a:off x="2057400" y="4169664"/>
            <a:ext cx="379476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350" dirty="0">
                <a:solidFill>
                  <a:srgbClr val="F0FA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Dither/demod Vnorm; servo slope-null.</a:t>
            </a:r>
            <a:endParaRPr lang="en-US" sz="1350" dirty="0"/>
          </a:p>
        </p:txBody>
      </p:sp>
      <p:sp>
        <p:nvSpPr>
          <p:cNvPr id="15" name="Text 12"/>
          <p:cNvSpPr/>
          <p:nvPr/>
        </p:nvSpPr>
        <p:spPr>
          <a:xfrm>
            <a:off x="694944" y="4791456"/>
            <a:ext cx="132588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400" b="1" dirty="0">
                <a:solidFill>
                  <a:srgbClr val="39D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Compare</a:t>
            </a:r>
            <a:endParaRPr lang="en-US" sz="1400" dirty="0"/>
          </a:p>
        </p:txBody>
      </p:sp>
      <p:sp>
        <p:nvSpPr>
          <p:cNvPr id="16" name="Text 13"/>
          <p:cNvSpPr/>
          <p:nvPr/>
        </p:nvSpPr>
        <p:spPr>
          <a:xfrm>
            <a:off x="2057400" y="4791456"/>
            <a:ext cx="379476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350" dirty="0">
                <a:solidFill>
                  <a:srgbClr val="F0FA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Power lock vs NSL data package.</a:t>
            </a:r>
            <a:endParaRPr lang="en-US" sz="1350" dirty="0"/>
          </a:p>
        </p:txBody>
      </p:sp>
      <p:sp>
        <p:nvSpPr>
          <p:cNvPr id="17" name="Shape 14"/>
          <p:cNvSpPr/>
          <p:nvPr/>
        </p:nvSpPr>
        <p:spPr>
          <a:xfrm>
            <a:off x="685800" y="5559552"/>
            <a:ext cx="5166360" cy="493776"/>
          </a:xfrm>
          <a:prstGeom prst="roundRect">
            <a:avLst>
              <a:gd name="adj" fmla="val 18519"/>
            </a:avLst>
          </a:prstGeom>
          <a:solidFill>
            <a:srgbClr val="49F4C8">
              <a:alpha val="18000"/>
            </a:srgbClr>
          </a:solidFill>
          <a:ln w="12700">
            <a:solidFill>
              <a:srgbClr val="49F4C8">
                <a:alpha val="55000"/>
              </a:srgbClr>
            </a:solidFill>
            <a:prstDash val="solid"/>
          </a:ln>
        </p:spPr>
      </p:sp>
      <p:sp>
        <p:nvSpPr>
          <p:cNvPr id="18" name="Text 15"/>
          <p:cNvSpPr/>
          <p:nvPr/>
        </p:nvSpPr>
        <p:spPr>
          <a:xfrm>
            <a:off x="896112" y="5733288"/>
            <a:ext cx="4754880" cy="13716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240" b="1" dirty="0">
                <a:solidFill>
                  <a:srgbClr val="D9FFF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Success targets: ≥6 dB first-demo reduction; stretch 10–20 dB; ≥5 successful reacquisitions.</a:t>
            </a:r>
            <a:endParaRPr lang="en-US" sz="1240" dirty="0"/>
          </a:p>
        </p:txBody>
      </p:sp>
      <p:sp>
        <p:nvSpPr>
          <p:cNvPr id="19" name="Text 16"/>
          <p:cNvSpPr/>
          <p:nvPr/>
        </p:nvSpPr>
        <p:spPr>
          <a:xfrm>
            <a:off x="502920" y="6510528"/>
            <a:ext cx="82296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850" dirty="0">
                <a:solidFill>
                  <a:srgbClr val="6FA4B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PQSensing · Confidential discussion draft · 2026</a:t>
            </a:r>
            <a:endParaRPr lang="en-US" sz="850" dirty="0"/>
          </a:p>
        </p:txBody>
      </p:sp>
      <p:sp>
        <p:nvSpPr>
          <p:cNvPr id="20" name="Text 17"/>
          <p:cNvSpPr/>
          <p:nvPr/>
        </p:nvSpPr>
        <p:spPr>
          <a:xfrm>
            <a:off x="10104120" y="6492240"/>
            <a:ext cx="160020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20" b="1" dirty="0">
                <a:solidFill>
                  <a:srgbClr val="8EEB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pqsensing.com</a:t>
            </a:r>
            <a:endParaRPr lang="en-US" sz="92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6142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a_high_tech_scientific_illustration_overall_a_dar.png">    </p:cNvPr>
          <p:cNvPicPr>
            <a:picLocks noChangeAspect="1"/>
          </p:cNvPicPr>
          <p:nvPr/>
        </p:nvPicPr>
        <p:blipFill>
          <a:blip r:embed="rId1"/>
          <a:srcRect l="26239" r="26239" t="0" b="0"/>
          <a:stretch/>
        </p:blipFill>
        <p:spPr>
          <a:xfrm>
            <a:off x="6400800" y="0"/>
            <a:ext cx="5790895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6400800" y="0"/>
            <a:ext cx="5790895" cy="6858000"/>
          </a:xfrm>
          <a:prstGeom prst="rect">
            <a:avLst/>
          </a:prstGeom>
          <a:solidFill>
            <a:srgbClr val="05111F">
              <a:alpha val="42000"/>
            </a:srgbClr>
          </a:solidFill>
          <a:ln w="12700">
            <a:solidFill>
              <a:srgbClr val="05111F">
                <a:alpha val="0"/>
              </a:srgbClr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658368" y="411480"/>
            <a:ext cx="2743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950" b="1" dirty="0">
                <a:solidFill>
                  <a:srgbClr val="49F4C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IP</a:t>
            </a:r>
            <a:endParaRPr lang="en-US" sz="950" dirty="0"/>
          </a:p>
        </p:txBody>
      </p:sp>
      <p:sp>
        <p:nvSpPr>
          <p:cNvPr id="5" name="Text 2"/>
          <p:cNvSpPr/>
          <p:nvPr/>
        </p:nvSpPr>
        <p:spPr>
          <a:xfrm>
            <a:off x="621792" y="713232"/>
            <a:ext cx="5760720" cy="102412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3600" b="1" dirty="0">
                <a:solidFill>
                  <a:srgbClr val="F0FA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A filed architecture with fallback claim depth.</a:t>
            </a:r>
            <a:endParaRPr lang="en-US" sz="3600" dirty="0"/>
          </a:p>
        </p:txBody>
      </p:sp>
      <p:sp>
        <p:nvSpPr>
          <p:cNvPr id="6" name="Text 3"/>
          <p:cNvSpPr/>
          <p:nvPr/>
        </p:nvSpPr>
        <p:spPr>
          <a:xfrm>
            <a:off x="694944" y="1755648"/>
            <a:ext cx="5394960" cy="475488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indent="0" marL="0">
              <a:buNone/>
            </a:pPr>
            <a:r>
              <a:rPr lang="en-US" sz="1750" dirty="0">
                <a:solidFill>
                  <a:srgbClr val="D8F3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The IP narrative is anchored to a specific control stack rather than a generic “better interferometer.”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713232" y="2240280"/>
            <a:ext cx="41148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400" b="1" dirty="0">
                <a:solidFill>
                  <a:srgbClr val="49F4C8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01</a:t>
            </a:r>
            <a:endParaRPr lang="en-US" sz="1400" dirty="0"/>
          </a:p>
        </p:txBody>
      </p:sp>
      <p:sp>
        <p:nvSpPr>
          <p:cNvPr id="8" name="Text 5"/>
          <p:cNvSpPr/>
          <p:nvPr/>
        </p:nvSpPr>
        <p:spPr>
          <a:xfrm>
            <a:off x="1261872" y="2240280"/>
            <a:ext cx="150876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330" b="1" dirty="0">
                <a:solidFill>
                  <a:srgbClr val="F0FA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NSL control</a:t>
            </a:r>
            <a:endParaRPr lang="en-US" sz="1330" dirty="0"/>
          </a:p>
        </p:txBody>
      </p:sp>
      <p:sp>
        <p:nvSpPr>
          <p:cNvPr id="9" name="Text 6"/>
          <p:cNvSpPr/>
          <p:nvPr/>
        </p:nvSpPr>
        <p:spPr>
          <a:xfrm>
            <a:off x="2816352" y="2240280"/>
            <a:ext cx="301752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280" dirty="0">
                <a:solidFill>
                  <a:srgbClr val="A7C4D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PSD/Welch or bandpass-square Nband, P metric, Vnorm=Nband/P^k.</a:t>
            </a:r>
            <a:endParaRPr lang="en-US" sz="1280" dirty="0"/>
          </a:p>
        </p:txBody>
      </p:sp>
      <p:sp>
        <p:nvSpPr>
          <p:cNvPr id="10" name="Text 7"/>
          <p:cNvSpPr/>
          <p:nvPr/>
        </p:nvSpPr>
        <p:spPr>
          <a:xfrm>
            <a:off x="713232" y="2990088"/>
            <a:ext cx="41148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400" b="1" dirty="0">
                <a:solidFill>
                  <a:srgbClr val="49F4C8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02</a:t>
            </a:r>
            <a:endParaRPr lang="en-US" sz="1400" dirty="0"/>
          </a:p>
        </p:txBody>
      </p:sp>
      <p:sp>
        <p:nvSpPr>
          <p:cNvPr id="11" name="Text 8"/>
          <p:cNvSpPr/>
          <p:nvPr/>
        </p:nvSpPr>
        <p:spPr>
          <a:xfrm>
            <a:off x="1261872" y="2990088"/>
            <a:ext cx="150876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330" b="1" dirty="0">
                <a:solidFill>
                  <a:srgbClr val="F0FA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Control specificity</a:t>
            </a:r>
            <a:endParaRPr lang="en-US" sz="1330" dirty="0"/>
          </a:p>
        </p:txBody>
      </p:sp>
      <p:sp>
        <p:nvSpPr>
          <p:cNvPr id="12" name="Text 9"/>
          <p:cNvSpPr/>
          <p:nvPr/>
        </p:nvSpPr>
        <p:spPr>
          <a:xfrm>
            <a:off x="2816352" y="2990088"/>
            <a:ext cx="301752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280" dirty="0">
                <a:solidFill>
                  <a:srgbClr val="A7C4D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Dither outside protected band, demodulate Vnorm, drive δ to slope-null.</a:t>
            </a:r>
            <a:endParaRPr lang="en-US" sz="1280" dirty="0"/>
          </a:p>
        </p:txBody>
      </p:sp>
      <p:sp>
        <p:nvSpPr>
          <p:cNvPr id="13" name="Text 10"/>
          <p:cNvSpPr/>
          <p:nvPr/>
        </p:nvSpPr>
        <p:spPr>
          <a:xfrm>
            <a:off x="713232" y="3739896"/>
            <a:ext cx="41148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400" b="1" dirty="0">
                <a:solidFill>
                  <a:srgbClr val="49F4C8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03</a:t>
            </a:r>
            <a:endParaRPr lang="en-US" sz="1400" dirty="0"/>
          </a:p>
        </p:txBody>
      </p:sp>
      <p:sp>
        <p:nvSpPr>
          <p:cNvPr id="14" name="Text 11"/>
          <p:cNvSpPr/>
          <p:nvPr/>
        </p:nvSpPr>
        <p:spPr>
          <a:xfrm>
            <a:off x="1261872" y="3739896"/>
            <a:ext cx="150876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330" b="1" dirty="0">
                <a:solidFill>
                  <a:srgbClr val="F0FA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Robust operation</a:t>
            </a:r>
            <a:endParaRPr lang="en-US" sz="1330" dirty="0"/>
          </a:p>
        </p:txBody>
      </p:sp>
      <p:sp>
        <p:nvSpPr>
          <p:cNvPr id="15" name="Text 12"/>
          <p:cNvSpPr/>
          <p:nvPr/>
        </p:nvSpPr>
        <p:spPr>
          <a:xfrm>
            <a:off x="2816352" y="3739896"/>
            <a:ext cx="301752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280" dirty="0">
                <a:solidFill>
                  <a:srgbClr val="A7C4D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Power-floor penalty and mislock-to-reacquisition state logic.</a:t>
            </a:r>
            <a:endParaRPr lang="en-US" sz="1280" dirty="0"/>
          </a:p>
        </p:txBody>
      </p:sp>
      <p:sp>
        <p:nvSpPr>
          <p:cNvPr id="16" name="Text 13"/>
          <p:cNvSpPr/>
          <p:nvPr/>
        </p:nvSpPr>
        <p:spPr>
          <a:xfrm>
            <a:off x="713232" y="4489704"/>
            <a:ext cx="41148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400" b="1" dirty="0">
                <a:solidFill>
                  <a:srgbClr val="49F4C8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04</a:t>
            </a:r>
            <a:endParaRPr lang="en-US" sz="1400" dirty="0"/>
          </a:p>
        </p:txBody>
      </p:sp>
      <p:sp>
        <p:nvSpPr>
          <p:cNvPr id="17" name="Text 14"/>
          <p:cNvSpPr/>
          <p:nvPr/>
        </p:nvSpPr>
        <p:spPr>
          <a:xfrm>
            <a:off x="1261872" y="4489704"/>
            <a:ext cx="150876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330" b="1" dirty="0">
                <a:solidFill>
                  <a:srgbClr val="F0FA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Expansion layer</a:t>
            </a:r>
            <a:endParaRPr lang="en-US" sz="1330" dirty="0"/>
          </a:p>
        </p:txBody>
      </p:sp>
      <p:sp>
        <p:nvSpPr>
          <p:cNvPr id="18" name="Text 15"/>
          <p:cNvSpPr/>
          <p:nvPr/>
        </p:nvSpPr>
        <p:spPr>
          <a:xfrm>
            <a:off x="2816352" y="4489704"/>
            <a:ext cx="301752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280" dirty="0">
                <a:solidFill>
                  <a:srgbClr val="A7C4D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Dark-port g(t) coding, homodyne recovery, squeezed-state variants, PIC/SU(1,1).</a:t>
            </a:r>
            <a:endParaRPr lang="en-US" sz="1280" dirty="0"/>
          </a:p>
        </p:txBody>
      </p:sp>
      <p:sp>
        <p:nvSpPr>
          <p:cNvPr id="19" name="Shape 16"/>
          <p:cNvSpPr/>
          <p:nvPr/>
        </p:nvSpPr>
        <p:spPr>
          <a:xfrm>
            <a:off x="713232" y="5513832"/>
            <a:ext cx="5440680" cy="475488"/>
          </a:xfrm>
          <a:prstGeom prst="roundRect">
            <a:avLst>
              <a:gd name="adj" fmla="val 19231"/>
            </a:avLst>
          </a:prstGeom>
          <a:solidFill>
            <a:srgbClr val="9857FF">
              <a:alpha val="18000"/>
            </a:srgbClr>
          </a:solidFill>
          <a:ln w="12700">
            <a:solidFill>
              <a:srgbClr val="9857FF">
                <a:alpha val="55000"/>
              </a:srgbClr>
            </a:solidFill>
            <a:prstDash val="solid"/>
          </a:ln>
        </p:spPr>
      </p:sp>
      <p:sp>
        <p:nvSpPr>
          <p:cNvPr id="20" name="Text 17"/>
          <p:cNvSpPr/>
          <p:nvPr/>
        </p:nvSpPr>
        <p:spPr>
          <a:xfrm>
            <a:off x="914400" y="5669280"/>
            <a:ext cx="502920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240" b="1" dirty="0">
                <a:solidFill>
                  <a:srgbClr val="ECE2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Licensing wedge: a control method / firmware layer for interferometric sensor OEMs.</a:t>
            </a:r>
            <a:endParaRPr lang="en-US" sz="1240" dirty="0"/>
          </a:p>
        </p:txBody>
      </p:sp>
      <p:sp>
        <p:nvSpPr>
          <p:cNvPr id="21" name="Text 18"/>
          <p:cNvSpPr/>
          <p:nvPr/>
        </p:nvSpPr>
        <p:spPr>
          <a:xfrm>
            <a:off x="502920" y="6291072"/>
            <a:ext cx="1092708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780" dirty="0">
                <a:solidFill>
                  <a:srgbClr val="6997B2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Source context: PQSensing nonprovisional draft and fallback claim package. Not legal advice.</a:t>
            </a:r>
            <a:endParaRPr lang="en-US" sz="780" dirty="0"/>
          </a:p>
        </p:txBody>
      </p:sp>
      <p:sp>
        <p:nvSpPr>
          <p:cNvPr id="22" name="Text 19"/>
          <p:cNvSpPr/>
          <p:nvPr/>
        </p:nvSpPr>
        <p:spPr>
          <a:xfrm>
            <a:off x="502920" y="6510528"/>
            <a:ext cx="82296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850" dirty="0">
                <a:solidFill>
                  <a:srgbClr val="6FA4B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PQSensing · Confidential discussion draft · 2026</a:t>
            </a:r>
            <a:endParaRPr lang="en-US" sz="850" dirty="0"/>
          </a:p>
        </p:txBody>
      </p:sp>
      <p:sp>
        <p:nvSpPr>
          <p:cNvPr id="23" name="Text 20"/>
          <p:cNvSpPr/>
          <p:nvPr/>
        </p:nvSpPr>
        <p:spPr>
          <a:xfrm>
            <a:off x="10104120" y="6492240"/>
            <a:ext cx="160020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20" b="1" dirty="0">
                <a:solidFill>
                  <a:srgbClr val="8EEB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pqsensing.com</a:t>
            </a:r>
            <a:endParaRPr lang="en-US" sz="92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5111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a_sleek_high_tech_futuristic_infographic_concep.png">    </p:cNvPr>
          <p:cNvPicPr>
            <a:picLocks noChangeAspect="1"/>
          </p:cNvPicPr>
          <p:nvPr/>
        </p:nvPicPr>
        <p:blipFill>
          <a:blip r:embed="rId1"/>
          <a:srcRect l="0" r="0" t="25" b="25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5111F">
              <a:alpha val="38000"/>
            </a:srgbClr>
          </a:solidFill>
          <a:ln w="12700">
            <a:solidFill>
              <a:srgbClr val="05111F">
                <a:alpha val="0"/>
              </a:srgbClr>
            </a:solidFill>
            <a:prstDash val="solid"/>
          </a:ln>
        </p:spPr>
      </p:sp>
      <p:sp>
        <p:nvSpPr>
          <p:cNvPr id="4" name="Shape 1"/>
          <p:cNvSpPr/>
          <p:nvPr/>
        </p:nvSpPr>
        <p:spPr>
          <a:xfrm>
            <a:off x="0" y="0"/>
            <a:ext cx="6537960" cy="6858000"/>
          </a:xfrm>
          <a:prstGeom prst="rect">
            <a:avLst/>
          </a:prstGeom>
          <a:solidFill>
            <a:srgbClr val="05111F">
              <a:alpha val="92000"/>
            </a:srgbClr>
          </a:solidFill>
          <a:ln w="12700">
            <a:solidFill>
              <a:srgbClr val="05111F">
                <a:alpha val="0"/>
              </a:srgbClr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658368" y="411480"/>
            <a:ext cx="32004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950" b="1" dirty="0">
                <a:solidFill>
                  <a:srgbClr val="49F4C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MARKET</a:t>
            </a:r>
            <a:endParaRPr lang="en-US" sz="950" dirty="0"/>
          </a:p>
        </p:txBody>
      </p:sp>
      <p:sp>
        <p:nvSpPr>
          <p:cNvPr id="6" name="Text 3"/>
          <p:cNvSpPr/>
          <p:nvPr/>
        </p:nvSpPr>
        <p:spPr>
          <a:xfrm>
            <a:off x="621792" y="713232"/>
            <a:ext cx="6035040" cy="102412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3600" b="1" dirty="0">
                <a:solidFill>
                  <a:srgbClr val="F0FA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Robust sensing is the transition bottleneck.</a:t>
            </a:r>
            <a:endParaRPr lang="en-US" sz="3600" dirty="0"/>
          </a:p>
        </p:txBody>
      </p:sp>
      <p:sp>
        <p:nvSpPr>
          <p:cNvPr id="7" name="Text 4"/>
          <p:cNvSpPr/>
          <p:nvPr/>
        </p:nvSpPr>
        <p:spPr>
          <a:xfrm>
            <a:off x="694944" y="1737360"/>
            <a:ext cx="5559552" cy="758952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indent="0" marL="0">
              <a:buNone/>
            </a:pPr>
            <a:r>
              <a:rPr lang="en-US" sz="1750" dirty="0">
                <a:solidFill>
                  <a:srgbClr val="D8F3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The first market is not a finished quantum sensor. It is a robust control layer that can improve interferometric readout in systems where field disturbances erase lab-grade sensitivity.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713232" y="2743200"/>
            <a:ext cx="2606040" cy="1024128"/>
          </a:xfrm>
          <a:prstGeom prst="roundRect">
            <a:avLst>
              <a:gd name="adj" fmla="val 10714"/>
            </a:avLst>
          </a:prstGeom>
          <a:solidFill>
            <a:srgbClr val="0A2035"/>
          </a:solidFill>
          <a:ln w="12700">
            <a:solidFill>
              <a:srgbClr val="39DFFF">
                <a:alpha val="60000"/>
              </a:srgbClr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896112" y="2990088"/>
            <a:ext cx="22402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2700" b="1" dirty="0">
                <a:solidFill>
                  <a:srgbClr val="39D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$7–10B</a:t>
            </a:r>
            <a:endParaRPr lang="en-US" sz="2700" dirty="0"/>
          </a:p>
        </p:txBody>
      </p:sp>
      <p:sp>
        <p:nvSpPr>
          <p:cNvPr id="10" name="Text 7"/>
          <p:cNvSpPr/>
          <p:nvPr/>
        </p:nvSpPr>
        <p:spPr>
          <a:xfrm>
            <a:off x="896112" y="3383280"/>
            <a:ext cx="224028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080" dirty="0">
                <a:solidFill>
                  <a:srgbClr val="A7C4D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quantum sensing by 2035</a:t>
            </a:r>
            <a:endParaRPr lang="en-US" sz="1080" dirty="0"/>
          </a:p>
          <a:p>
            <a:pPr algn="ctr" indent="0" marL="0">
              <a:buNone/>
            </a:pPr>
            <a:r>
              <a:rPr lang="en-US" sz="1080" dirty="0">
                <a:solidFill>
                  <a:srgbClr val="A7C4D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(McKinsey scenario)</a:t>
            </a:r>
            <a:endParaRPr lang="en-US" sz="1080" dirty="0"/>
          </a:p>
        </p:txBody>
      </p:sp>
      <p:sp>
        <p:nvSpPr>
          <p:cNvPr id="11" name="Shape 8"/>
          <p:cNvSpPr/>
          <p:nvPr/>
        </p:nvSpPr>
        <p:spPr>
          <a:xfrm>
            <a:off x="3602736" y="2743200"/>
            <a:ext cx="2606040" cy="1024128"/>
          </a:xfrm>
          <a:prstGeom prst="roundRect">
            <a:avLst>
              <a:gd name="adj" fmla="val 10714"/>
            </a:avLst>
          </a:prstGeom>
          <a:solidFill>
            <a:srgbClr val="0A2035"/>
          </a:solidFill>
          <a:ln w="12700">
            <a:solidFill>
              <a:srgbClr val="49F4C8">
                <a:alpha val="60000"/>
              </a:srgbClr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3803904" y="2990088"/>
            <a:ext cx="22402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2400" b="1" dirty="0">
                <a:solidFill>
                  <a:srgbClr val="49F4C8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$1.3–1.5B</a:t>
            </a:r>
            <a:endParaRPr lang="en-US" sz="2400" dirty="0"/>
          </a:p>
        </p:txBody>
      </p:sp>
      <p:sp>
        <p:nvSpPr>
          <p:cNvPr id="13" name="Text 10"/>
          <p:cNvSpPr/>
          <p:nvPr/>
        </p:nvSpPr>
        <p:spPr>
          <a:xfrm>
            <a:off x="3803904" y="3383280"/>
            <a:ext cx="224028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030" dirty="0">
                <a:solidFill>
                  <a:srgbClr val="A7C4D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quantum sensor market by 2034</a:t>
            </a:r>
            <a:endParaRPr lang="en-US" sz="1030" dirty="0"/>
          </a:p>
          <a:p>
            <a:pPr algn="ctr" indent="0" marL="0">
              <a:buNone/>
            </a:pPr>
            <a:r>
              <a:rPr lang="en-US" sz="1030" dirty="0">
                <a:solidFill>
                  <a:srgbClr val="A7C4D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(market-research estimates)</a:t>
            </a:r>
            <a:endParaRPr lang="en-US" sz="1030" dirty="0"/>
          </a:p>
        </p:txBody>
      </p:sp>
      <p:sp>
        <p:nvSpPr>
          <p:cNvPr id="14" name="Text 11"/>
          <p:cNvSpPr/>
          <p:nvPr/>
        </p:nvSpPr>
        <p:spPr>
          <a:xfrm>
            <a:off x="749808" y="4407408"/>
            <a:ext cx="169164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280" b="1" dirty="0">
                <a:solidFill>
                  <a:srgbClr val="F0FA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Defense PNT / ISR</a:t>
            </a:r>
            <a:endParaRPr lang="en-US" sz="1280" dirty="0"/>
          </a:p>
        </p:txBody>
      </p:sp>
      <p:sp>
        <p:nvSpPr>
          <p:cNvPr id="15" name="Text 12"/>
          <p:cNvSpPr/>
          <p:nvPr/>
        </p:nvSpPr>
        <p:spPr>
          <a:xfrm>
            <a:off x="2606040" y="4407408"/>
            <a:ext cx="3547872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220" dirty="0">
                <a:solidFill>
                  <a:srgbClr val="A7C4D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GPS-denied sensing, inertial/gravimetry, platform vibration.</a:t>
            </a:r>
            <a:endParaRPr lang="en-US" sz="1220" dirty="0"/>
          </a:p>
        </p:txBody>
      </p:sp>
      <p:sp>
        <p:nvSpPr>
          <p:cNvPr id="16" name="Text 13"/>
          <p:cNvSpPr/>
          <p:nvPr/>
        </p:nvSpPr>
        <p:spPr>
          <a:xfrm>
            <a:off x="749808" y="4910328"/>
            <a:ext cx="169164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280" b="1" dirty="0">
                <a:solidFill>
                  <a:srgbClr val="F0FA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Metrology OEMs</a:t>
            </a:r>
            <a:endParaRPr lang="en-US" sz="1280" dirty="0"/>
          </a:p>
        </p:txBody>
      </p:sp>
      <p:sp>
        <p:nvSpPr>
          <p:cNvPr id="17" name="Text 14"/>
          <p:cNvSpPr/>
          <p:nvPr/>
        </p:nvSpPr>
        <p:spPr>
          <a:xfrm>
            <a:off x="2606040" y="4910328"/>
            <a:ext cx="3547872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220" dirty="0">
                <a:solidFill>
                  <a:srgbClr val="A7C4D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Cavities, MZI, Michelson, mode cleaners, precision phase sensing.</a:t>
            </a:r>
            <a:endParaRPr lang="en-US" sz="1220" dirty="0"/>
          </a:p>
        </p:txBody>
      </p:sp>
      <p:sp>
        <p:nvSpPr>
          <p:cNvPr id="18" name="Text 15"/>
          <p:cNvSpPr/>
          <p:nvPr/>
        </p:nvSpPr>
        <p:spPr>
          <a:xfrm>
            <a:off x="749808" y="5413248"/>
            <a:ext cx="169164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280" b="1" dirty="0">
                <a:solidFill>
                  <a:srgbClr val="F0FA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LiDAR / FSOC</a:t>
            </a:r>
            <a:endParaRPr lang="en-US" sz="1280" dirty="0"/>
          </a:p>
        </p:txBody>
      </p:sp>
      <p:sp>
        <p:nvSpPr>
          <p:cNvPr id="19" name="Text 16"/>
          <p:cNvSpPr/>
          <p:nvPr/>
        </p:nvSpPr>
        <p:spPr>
          <a:xfrm>
            <a:off x="2606040" y="5413248"/>
            <a:ext cx="3547872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220" dirty="0">
                <a:solidFill>
                  <a:srgbClr val="A7C4D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Dark-port coding, interference rejection, correlation signatures.</a:t>
            </a:r>
            <a:endParaRPr lang="en-US" sz="1220" dirty="0"/>
          </a:p>
        </p:txBody>
      </p:sp>
      <p:sp>
        <p:nvSpPr>
          <p:cNvPr id="20" name="Text 17"/>
          <p:cNvSpPr/>
          <p:nvPr/>
        </p:nvSpPr>
        <p:spPr>
          <a:xfrm>
            <a:off x="502920" y="6291072"/>
            <a:ext cx="1092708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780" dirty="0">
                <a:solidFill>
                  <a:srgbClr val="6997B2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Sources: DARPA RoQS; McKinsey Quantum Technology Monitor 2025; Precedence Research and Fortune Business Insights quantum sensor market pages.</a:t>
            </a:r>
            <a:endParaRPr lang="en-US" sz="780" dirty="0"/>
          </a:p>
        </p:txBody>
      </p:sp>
      <p:sp>
        <p:nvSpPr>
          <p:cNvPr id="21" name="Text 18"/>
          <p:cNvSpPr/>
          <p:nvPr/>
        </p:nvSpPr>
        <p:spPr>
          <a:xfrm>
            <a:off x="502920" y="6510528"/>
            <a:ext cx="82296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850" dirty="0">
                <a:solidFill>
                  <a:srgbClr val="6FA4B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PQSensing · Confidential discussion draft · 2026</a:t>
            </a:r>
            <a:endParaRPr lang="en-US" sz="850" dirty="0"/>
          </a:p>
        </p:txBody>
      </p:sp>
      <p:sp>
        <p:nvSpPr>
          <p:cNvPr id="22" name="Text 19"/>
          <p:cNvSpPr/>
          <p:nvPr/>
        </p:nvSpPr>
        <p:spPr>
          <a:xfrm>
            <a:off x="10104120" y="6492240"/>
            <a:ext cx="160020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20" b="1" dirty="0">
                <a:solidFill>
                  <a:srgbClr val="8EEB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pqsensing.com</a:t>
            </a:r>
            <a:endParaRPr lang="en-US" sz="92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7172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58368" y="411480"/>
            <a:ext cx="2743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950" b="1" dirty="0">
                <a:solidFill>
                  <a:srgbClr val="49F4C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TEAM</a:t>
            </a:r>
            <a:endParaRPr lang="en-US" sz="950" dirty="0"/>
          </a:p>
        </p:txBody>
      </p:sp>
      <p:sp>
        <p:nvSpPr>
          <p:cNvPr id="3" name="Text 1"/>
          <p:cNvSpPr/>
          <p:nvPr/>
        </p:nvSpPr>
        <p:spPr>
          <a:xfrm>
            <a:off x="621792" y="713232"/>
            <a:ext cx="10789920" cy="102412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3200" b="1" dirty="0">
                <a:solidFill>
                  <a:srgbClr val="F0FA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Lean validation. Partner-ready.</a:t>
            </a:r>
            <a:endParaRPr lang="en-US" sz="3200" dirty="0"/>
          </a:p>
        </p:txBody>
      </p:sp>
      <p:sp>
        <p:nvSpPr>
          <p:cNvPr id="4" name="Shape 2"/>
          <p:cNvSpPr/>
          <p:nvPr/>
        </p:nvSpPr>
        <p:spPr>
          <a:xfrm>
            <a:off x="713232" y="1481328"/>
            <a:ext cx="5257800" cy="4434840"/>
          </a:xfrm>
          <a:prstGeom prst="roundRect">
            <a:avLst>
              <a:gd name="adj" fmla="val 3299"/>
            </a:avLst>
          </a:prstGeom>
          <a:solidFill>
            <a:srgbClr val="0A2035">
              <a:alpha val="95000"/>
            </a:srgbClr>
          </a:solidFill>
          <a:ln w="13970">
            <a:solidFill>
              <a:srgbClr val="24506F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987552" y="1810512"/>
            <a:ext cx="46634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2500" b="1" dirty="0">
                <a:solidFill>
                  <a:srgbClr val="F0FA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PQSensing</a:t>
            </a:r>
            <a:endParaRPr lang="en-US" sz="2500" dirty="0"/>
          </a:p>
        </p:txBody>
      </p:sp>
      <p:sp>
        <p:nvSpPr>
          <p:cNvPr id="6" name="Text 4"/>
          <p:cNvSpPr/>
          <p:nvPr/>
        </p:nvSpPr>
        <p:spPr>
          <a:xfrm>
            <a:off x="987552" y="2331720"/>
            <a:ext cx="4572000" cy="676656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indent="0" marL="0">
              <a:buNone/>
            </a:pPr>
            <a:r>
              <a:rPr lang="en-US" sz="1640" dirty="0">
                <a:solidFill>
                  <a:srgbClr val="D8F3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Validation-first operating model using accessible hardware, open-source DSP, reproducible analysis, and partner-ready data before larger capital.</a:t>
            </a:r>
            <a:endParaRPr lang="en-US" sz="1640" dirty="0"/>
          </a:p>
        </p:txBody>
      </p:sp>
      <p:sp>
        <p:nvSpPr>
          <p:cNvPr id="7" name="Shape 5"/>
          <p:cNvSpPr/>
          <p:nvPr/>
        </p:nvSpPr>
        <p:spPr>
          <a:xfrm>
            <a:off x="1005840" y="3438144"/>
            <a:ext cx="82296" cy="82296"/>
          </a:xfrm>
          <a:prstGeom prst="ellipse">
            <a:avLst/>
          </a:prstGeom>
          <a:solidFill>
            <a:srgbClr val="49F4C8"/>
          </a:solidFill>
          <a:ln w="12700">
            <a:solidFill>
              <a:srgbClr val="49F4C8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1207008" y="3337560"/>
            <a:ext cx="4233672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550" dirty="0">
                <a:solidFill>
                  <a:srgbClr val="F0FA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Practical hardware discipline: prove the core effect before scaling.</a:t>
            </a:r>
            <a:endParaRPr lang="en-US" sz="1550" dirty="0"/>
          </a:p>
        </p:txBody>
      </p:sp>
      <p:sp>
        <p:nvSpPr>
          <p:cNvPr id="9" name="Shape 7"/>
          <p:cNvSpPr/>
          <p:nvPr/>
        </p:nvSpPr>
        <p:spPr>
          <a:xfrm>
            <a:off x="1005840" y="3959352"/>
            <a:ext cx="82296" cy="82296"/>
          </a:xfrm>
          <a:prstGeom prst="ellipse">
            <a:avLst/>
          </a:prstGeom>
          <a:solidFill>
            <a:srgbClr val="49F4C8"/>
          </a:solidFill>
          <a:ln w="12700">
            <a:solidFill>
              <a:srgbClr val="49F4C8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1207008" y="3858768"/>
            <a:ext cx="4233672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550" dirty="0">
                <a:solidFill>
                  <a:srgbClr val="F0FA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Open-source DSP / reproducible data package for credibility.</a:t>
            </a:r>
            <a:endParaRPr lang="en-US" sz="1550" dirty="0"/>
          </a:p>
        </p:txBody>
      </p:sp>
      <p:sp>
        <p:nvSpPr>
          <p:cNvPr id="11" name="Shape 9"/>
          <p:cNvSpPr/>
          <p:nvPr/>
        </p:nvSpPr>
        <p:spPr>
          <a:xfrm>
            <a:off x="1005840" y="4480560"/>
            <a:ext cx="82296" cy="82296"/>
          </a:xfrm>
          <a:prstGeom prst="ellipse">
            <a:avLst/>
          </a:prstGeom>
          <a:solidFill>
            <a:srgbClr val="49F4C8"/>
          </a:solidFill>
          <a:ln w="12700">
            <a:solidFill>
              <a:srgbClr val="49F4C8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1207008" y="4379976"/>
            <a:ext cx="4233672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550" dirty="0">
                <a:solidFill>
                  <a:srgbClr val="F0FA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University lab path for OPO/squeezed-light integration after classical validation.</a:t>
            </a:r>
            <a:endParaRPr lang="en-US" sz="1550" dirty="0"/>
          </a:p>
        </p:txBody>
      </p:sp>
      <p:sp>
        <p:nvSpPr>
          <p:cNvPr id="13" name="Shape 11"/>
          <p:cNvSpPr/>
          <p:nvPr/>
        </p:nvSpPr>
        <p:spPr>
          <a:xfrm>
            <a:off x="1005840" y="5001768"/>
            <a:ext cx="82296" cy="82296"/>
          </a:xfrm>
          <a:prstGeom prst="ellipse">
            <a:avLst/>
          </a:prstGeom>
          <a:solidFill>
            <a:srgbClr val="49F4C8"/>
          </a:solidFill>
          <a:ln w="12700">
            <a:solidFill>
              <a:srgbClr val="49F4C8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1207008" y="4901184"/>
            <a:ext cx="4233672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550" dirty="0">
                <a:solidFill>
                  <a:srgbClr val="F0FA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SBIR/STTR and licensing path for non-dilutive or strategic capital.</a:t>
            </a:r>
            <a:endParaRPr lang="en-US" sz="1550" dirty="0"/>
          </a:p>
        </p:txBody>
      </p:sp>
      <p:sp>
        <p:nvSpPr>
          <p:cNvPr id="15" name="Shape 13"/>
          <p:cNvSpPr/>
          <p:nvPr/>
        </p:nvSpPr>
        <p:spPr>
          <a:xfrm>
            <a:off x="7040880" y="2157984"/>
            <a:ext cx="0" cy="512064"/>
          </a:xfrm>
          <a:prstGeom prst="line">
            <a:avLst/>
          </a:prstGeom>
          <a:noFill/>
          <a:ln w="25400">
            <a:solidFill>
              <a:srgbClr val="39DFFF"/>
            </a:solidFill>
            <a:prstDash val="solid"/>
            <a:tailEnd type="triangle"/>
          </a:ln>
        </p:spPr>
      </p:sp>
      <p:sp>
        <p:nvSpPr>
          <p:cNvPr id="16" name="Shape 14"/>
          <p:cNvSpPr/>
          <p:nvPr/>
        </p:nvSpPr>
        <p:spPr>
          <a:xfrm>
            <a:off x="7040880" y="3236976"/>
            <a:ext cx="0" cy="512064"/>
          </a:xfrm>
          <a:prstGeom prst="line">
            <a:avLst/>
          </a:prstGeom>
          <a:noFill/>
          <a:ln w="25400">
            <a:solidFill>
              <a:srgbClr val="39DFFF"/>
            </a:solidFill>
            <a:prstDash val="solid"/>
            <a:tailEnd type="triangle"/>
          </a:ln>
        </p:spPr>
      </p:sp>
      <p:sp>
        <p:nvSpPr>
          <p:cNvPr id="17" name="Shape 15"/>
          <p:cNvSpPr/>
          <p:nvPr/>
        </p:nvSpPr>
        <p:spPr>
          <a:xfrm>
            <a:off x="7040880" y="4315968"/>
            <a:ext cx="0" cy="512064"/>
          </a:xfrm>
          <a:prstGeom prst="line">
            <a:avLst/>
          </a:prstGeom>
          <a:noFill/>
          <a:ln w="25400">
            <a:solidFill>
              <a:srgbClr val="39DFFF"/>
            </a:solidFill>
            <a:prstDash val="solid"/>
            <a:tailEnd type="triangle"/>
          </a:ln>
        </p:spPr>
      </p:sp>
      <p:sp>
        <p:nvSpPr>
          <p:cNvPr id="18" name="Shape 16"/>
          <p:cNvSpPr/>
          <p:nvPr/>
        </p:nvSpPr>
        <p:spPr>
          <a:xfrm>
            <a:off x="6656832" y="1645920"/>
            <a:ext cx="768096" cy="768096"/>
          </a:xfrm>
          <a:prstGeom prst="ellipse">
            <a:avLst/>
          </a:prstGeom>
          <a:solidFill>
            <a:srgbClr val="39DFFF"/>
          </a:solidFill>
          <a:ln w="13970">
            <a:solidFill>
              <a:srgbClr val="39DFFF"/>
            </a:solidFill>
            <a:prstDash val="solid"/>
          </a:ln>
        </p:spPr>
      </p:sp>
      <p:sp>
        <p:nvSpPr>
          <p:cNvPr id="19" name="Text 17"/>
          <p:cNvSpPr/>
          <p:nvPr/>
        </p:nvSpPr>
        <p:spPr>
          <a:xfrm>
            <a:off x="6656832" y="1865376"/>
            <a:ext cx="768096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200" b="1" dirty="0">
                <a:solidFill>
                  <a:srgbClr val="02111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1</a:t>
            </a:r>
            <a:endParaRPr lang="en-US" sz="1200" dirty="0"/>
          </a:p>
        </p:txBody>
      </p:sp>
      <p:sp>
        <p:nvSpPr>
          <p:cNvPr id="20" name="Text 18"/>
          <p:cNvSpPr/>
          <p:nvPr/>
        </p:nvSpPr>
        <p:spPr>
          <a:xfrm>
            <a:off x="7607808" y="1700784"/>
            <a:ext cx="347472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520" b="1" dirty="0">
                <a:solidFill>
                  <a:srgbClr val="F0FA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MZI data sprint</a:t>
            </a:r>
            <a:endParaRPr lang="en-US" sz="1520" dirty="0"/>
          </a:p>
        </p:txBody>
      </p:sp>
      <p:sp>
        <p:nvSpPr>
          <p:cNvPr id="21" name="Text 19"/>
          <p:cNvSpPr/>
          <p:nvPr/>
        </p:nvSpPr>
        <p:spPr>
          <a:xfrm>
            <a:off x="7607808" y="2039112"/>
            <a:ext cx="34747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180" dirty="0">
                <a:solidFill>
                  <a:srgbClr val="A7C4D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Classical tabletop proof</a:t>
            </a:r>
            <a:endParaRPr lang="en-US" sz="1180" dirty="0"/>
          </a:p>
        </p:txBody>
      </p:sp>
      <p:sp>
        <p:nvSpPr>
          <p:cNvPr id="22" name="Shape 20"/>
          <p:cNvSpPr/>
          <p:nvPr/>
        </p:nvSpPr>
        <p:spPr>
          <a:xfrm>
            <a:off x="6656832" y="2724912"/>
            <a:ext cx="768096" cy="768096"/>
          </a:xfrm>
          <a:prstGeom prst="ellipse">
            <a:avLst/>
          </a:prstGeom>
          <a:solidFill>
            <a:srgbClr val="0A2035"/>
          </a:solidFill>
          <a:ln w="13970">
            <a:solidFill>
              <a:srgbClr val="39DFFF"/>
            </a:solidFill>
            <a:prstDash val="solid"/>
          </a:ln>
        </p:spPr>
      </p:sp>
      <p:sp>
        <p:nvSpPr>
          <p:cNvPr id="23" name="Text 21"/>
          <p:cNvSpPr/>
          <p:nvPr/>
        </p:nvSpPr>
        <p:spPr>
          <a:xfrm>
            <a:off x="6656832" y="2944368"/>
            <a:ext cx="768096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200" b="1" dirty="0">
                <a:solidFill>
                  <a:srgbClr val="39D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2</a:t>
            </a:r>
            <a:endParaRPr lang="en-US" sz="1200" dirty="0"/>
          </a:p>
        </p:txBody>
      </p:sp>
      <p:sp>
        <p:nvSpPr>
          <p:cNvPr id="24" name="Text 22"/>
          <p:cNvSpPr/>
          <p:nvPr/>
        </p:nvSpPr>
        <p:spPr>
          <a:xfrm>
            <a:off x="7607808" y="2779776"/>
            <a:ext cx="347472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520" b="1" dirty="0">
                <a:solidFill>
                  <a:srgbClr val="F0FA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SBIR / partner demo</a:t>
            </a:r>
            <a:endParaRPr lang="en-US" sz="1520" dirty="0"/>
          </a:p>
        </p:txBody>
      </p:sp>
      <p:sp>
        <p:nvSpPr>
          <p:cNvPr id="25" name="Text 23"/>
          <p:cNvSpPr/>
          <p:nvPr/>
        </p:nvSpPr>
        <p:spPr>
          <a:xfrm>
            <a:off x="7607808" y="3118104"/>
            <a:ext cx="34747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180" dirty="0">
                <a:solidFill>
                  <a:srgbClr val="A7C4D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All-fiber + dark-port code</a:t>
            </a:r>
            <a:endParaRPr lang="en-US" sz="1180" dirty="0"/>
          </a:p>
        </p:txBody>
      </p:sp>
      <p:sp>
        <p:nvSpPr>
          <p:cNvPr id="26" name="Shape 24"/>
          <p:cNvSpPr/>
          <p:nvPr/>
        </p:nvSpPr>
        <p:spPr>
          <a:xfrm>
            <a:off x="6656832" y="3803904"/>
            <a:ext cx="768096" cy="768096"/>
          </a:xfrm>
          <a:prstGeom prst="ellipse">
            <a:avLst/>
          </a:prstGeom>
          <a:solidFill>
            <a:srgbClr val="0A2035"/>
          </a:solidFill>
          <a:ln w="13970">
            <a:solidFill>
              <a:srgbClr val="39DFFF"/>
            </a:solidFill>
            <a:prstDash val="solid"/>
          </a:ln>
        </p:spPr>
      </p:sp>
      <p:sp>
        <p:nvSpPr>
          <p:cNvPr id="27" name="Text 25"/>
          <p:cNvSpPr/>
          <p:nvPr/>
        </p:nvSpPr>
        <p:spPr>
          <a:xfrm>
            <a:off x="6656832" y="4023360"/>
            <a:ext cx="768096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200" b="1" dirty="0">
                <a:solidFill>
                  <a:srgbClr val="39D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3</a:t>
            </a:r>
            <a:endParaRPr lang="en-US" sz="1200" dirty="0"/>
          </a:p>
        </p:txBody>
      </p:sp>
      <p:sp>
        <p:nvSpPr>
          <p:cNvPr id="28" name="Text 26"/>
          <p:cNvSpPr/>
          <p:nvPr/>
        </p:nvSpPr>
        <p:spPr>
          <a:xfrm>
            <a:off x="7607808" y="3858768"/>
            <a:ext cx="347472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520" b="1" dirty="0">
                <a:solidFill>
                  <a:srgbClr val="F0FA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Quantum integration</a:t>
            </a:r>
            <a:endParaRPr lang="en-US" sz="1520" dirty="0"/>
          </a:p>
        </p:txBody>
      </p:sp>
      <p:sp>
        <p:nvSpPr>
          <p:cNvPr id="29" name="Text 27"/>
          <p:cNvSpPr/>
          <p:nvPr/>
        </p:nvSpPr>
        <p:spPr>
          <a:xfrm>
            <a:off x="7607808" y="4197096"/>
            <a:ext cx="34747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180" dirty="0">
                <a:solidFill>
                  <a:srgbClr val="A7C4D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Squeezed-state / homodyne path</a:t>
            </a:r>
            <a:endParaRPr lang="en-US" sz="1180" dirty="0"/>
          </a:p>
        </p:txBody>
      </p:sp>
      <p:sp>
        <p:nvSpPr>
          <p:cNvPr id="30" name="Shape 28"/>
          <p:cNvSpPr/>
          <p:nvPr/>
        </p:nvSpPr>
        <p:spPr>
          <a:xfrm>
            <a:off x="6656832" y="4882896"/>
            <a:ext cx="768096" cy="768096"/>
          </a:xfrm>
          <a:prstGeom prst="ellipse">
            <a:avLst/>
          </a:prstGeom>
          <a:solidFill>
            <a:srgbClr val="0A2035"/>
          </a:solidFill>
          <a:ln w="13970">
            <a:solidFill>
              <a:srgbClr val="39DFFF"/>
            </a:solidFill>
            <a:prstDash val="solid"/>
          </a:ln>
        </p:spPr>
      </p:sp>
      <p:sp>
        <p:nvSpPr>
          <p:cNvPr id="31" name="Text 29"/>
          <p:cNvSpPr/>
          <p:nvPr/>
        </p:nvSpPr>
        <p:spPr>
          <a:xfrm>
            <a:off x="6656832" y="5102352"/>
            <a:ext cx="768096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200" b="1" dirty="0">
                <a:solidFill>
                  <a:srgbClr val="39D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4</a:t>
            </a:r>
            <a:endParaRPr lang="en-US" sz="1200" dirty="0"/>
          </a:p>
        </p:txBody>
      </p:sp>
      <p:sp>
        <p:nvSpPr>
          <p:cNvPr id="32" name="Text 30"/>
          <p:cNvSpPr/>
          <p:nvPr/>
        </p:nvSpPr>
        <p:spPr>
          <a:xfrm>
            <a:off x="7607808" y="4937760"/>
            <a:ext cx="347472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520" b="1" dirty="0">
                <a:solidFill>
                  <a:srgbClr val="F0FA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Licensing</a:t>
            </a:r>
            <a:endParaRPr lang="en-US" sz="1520" dirty="0"/>
          </a:p>
        </p:txBody>
      </p:sp>
      <p:sp>
        <p:nvSpPr>
          <p:cNvPr id="33" name="Text 31"/>
          <p:cNvSpPr/>
          <p:nvPr/>
        </p:nvSpPr>
        <p:spPr>
          <a:xfrm>
            <a:off x="7607808" y="5276088"/>
            <a:ext cx="34747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180" dirty="0">
                <a:solidFill>
                  <a:srgbClr val="A7C4D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OEM / defense / photonics</a:t>
            </a:r>
            <a:endParaRPr lang="en-US" sz="1180" dirty="0"/>
          </a:p>
        </p:txBody>
      </p:sp>
      <p:sp>
        <p:nvSpPr>
          <p:cNvPr id="34" name="Text 32"/>
          <p:cNvSpPr/>
          <p:nvPr/>
        </p:nvSpPr>
        <p:spPr>
          <a:xfrm>
            <a:off x="502920" y="6291072"/>
            <a:ext cx="1092708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780" dirty="0">
                <a:solidFill>
                  <a:srgbClr val="6997B2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Source context: PQSensing technical roadmap.</a:t>
            </a:r>
            <a:endParaRPr lang="en-US" sz="780" dirty="0"/>
          </a:p>
        </p:txBody>
      </p:sp>
      <p:sp>
        <p:nvSpPr>
          <p:cNvPr id="35" name="Text 33"/>
          <p:cNvSpPr/>
          <p:nvPr/>
        </p:nvSpPr>
        <p:spPr>
          <a:xfrm>
            <a:off x="502920" y="6510528"/>
            <a:ext cx="82296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850" dirty="0">
                <a:solidFill>
                  <a:srgbClr val="6FA4B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PQSensing · Confidential discussion draft · 2026</a:t>
            </a:r>
            <a:endParaRPr lang="en-US" sz="850" dirty="0"/>
          </a:p>
        </p:txBody>
      </p:sp>
      <p:sp>
        <p:nvSpPr>
          <p:cNvPr id="36" name="Text 34"/>
          <p:cNvSpPr/>
          <p:nvPr/>
        </p:nvSpPr>
        <p:spPr>
          <a:xfrm>
            <a:off x="10104120" y="6492240"/>
            <a:ext cx="160020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20" b="1" dirty="0">
                <a:solidFill>
                  <a:srgbClr val="8EEB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pqsensing.com</a:t>
            </a:r>
            <a:endParaRPr lang="en-US" sz="92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5111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58368" y="411480"/>
            <a:ext cx="45720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950" b="1" dirty="0">
                <a:solidFill>
                  <a:srgbClr val="49F4C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USE OF FUNDS + ROADMAP</a:t>
            </a:r>
            <a:endParaRPr lang="en-US" sz="950" dirty="0"/>
          </a:p>
        </p:txBody>
      </p:sp>
      <p:sp>
        <p:nvSpPr>
          <p:cNvPr id="3" name="Text 1"/>
          <p:cNvSpPr/>
          <p:nvPr/>
        </p:nvSpPr>
        <p:spPr>
          <a:xfrm>
            <a:off x="621792" y="713232"/>
            <a:ext cx="10424160" cy="102412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3800" b="1" dirty="0">
                <a:solidFill>
                  <a:srgbClr val="F0FA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First data package: $10K.</a:t>
            </a:r>
            <a:endParaRPr lang="en-US" sz="3800" dirty="0"/>
          </a:p>
        </p:txBody>
      </p:sp>
      <p:sp>
        <p:nvSpPr>
          <p:cNvPr id="4" name="Text 2"/>
          <p:cNvSpPr/>
          <p:nvPr/>
        </p:nvSpPr>
        <p:spPr>
          <a:xfrm>
            <a:off x="713232" y="1463040"/>
            <a:ext cx="6812280" cy="585216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indent="0" marL="0">
              <a:buNone/>
            </a:pPr>
            <a:r>
              <a:rPr lang="en-US" sz="1750" dirty="0">
                <a:solidFill>
                  <a:srgbClr val="D8F3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Minimum useful prototype budget: build the tabletop MZI, implement NSL, inject jitter, and package the data for investors, companies, and non-dilutive funding.</a:t>
            </a:r>
            <a:endParaRPr lang="en-US" sz="1750" dirty="0"/>
          </a:p>
        </p:txBody>
      </p:sp>
      <p:sp>
        <p:nvSpPr>
          <p:cNvPr id="5" name="Shape 3"/>
          <p:cNvSpPr/>
          <p:nvPr/>
        </p:nvSpPr>
        <p:spPr>
          <a:xfrm>
            <a:off x="713232" y="2212848"/>
            <a:ext cx="5257800" cy="3429000"/>
          </a:xfrm>
          <a:prstGeom prst="roundRect">
            <a:avLst>
              <a:gd name="adj" fmla="val 4267"/>
            </a:avLst>
          </a:prstGeom>
          <a:solidFill>
            <a:srgbClr val="0A2035">
              <a:alpha val="95000"/>
            </a:srgbClr>
          </a:solidFill>
          <a:ln w="13970">
            <a:solidFill>
              <a:srgbClr val="24506F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960120" y="2505456"/>
            <a:ext cx="25603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400" b="1" dirty="0">
                <a:solidFill>
                  <a:srgbClr val="49F4C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Budget allocation</a:t>
            </a:r>
            <a:endParaRPr lang="en-US" sz="1400" dirty="0"/>
          </a:p>
        </p:txBody>
      </p:sp>
      <p:sp>
        <p:nvSpPr>
          <p:cNvPr id="7" name="Text 5"/>
          <p:cNvSpPr/>
          <p:nvPr/>
        </p:nvSpPr>
        <p:spPr>
          <a:xfrm>
            <a:off x="960120" y="2962656"/>
            <a:ext cx="283464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250" dirty="0">
                <a:solidFill>
                  <a:srgbClr val="F0FA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Optics + mechanics</a:t>
            </a:r>
            <a:endParaRPr lang="en-US" sz="1250" dirty="0"/>
          </a:p>
        </p:txBody>
      </p:sp>
      <p:sp>
        <p:nvSpPr>
          <p:cNvPr id="8" name="Text 6"/>
          <p:cNvSpPr/>
          <p:nvPr/>
        </p:nvSpPr>
        <p:spPr>
          <a:xfrm>
            <a:off x="4251960" y="2962656"/>
            <a:ext cx="77724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r" indent="0" marL="0">
              <a:buNone/>
            </a:pPr>
            <a:r>
              <a:rPr lang="en-US" sz="1250" b="1" dirty="0">
                <a:solidFill>
                  <a:srgbClr val="39D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$3.0K</a:t>
            </a:r>
            <a:endParaRPr lang="en-US" sz="1250" dirty="0"/>
          </a:p>
        </p:txBody>
      </p:sp>
      <p:sp>
        <p:nvSpPr>
          <p:cNvPr id="9" name="Shape 7"/>
          <p:cNvSpPr/>
          <p:nvPr/>
        </p:nvSpPr>
        <p:spPr>
          <a:xfrm>
            <a:off x="960120" y="3227832"/>
            <a:ext cx="4023360" cy="64008"/>
          </a:xfrm>
          <a:prstGeom prst="rect">
            <a:avLst/>
          </a:prstGeom>
          <a:solidFill>
            <a:srgbClr val="24506F">
              <a:alpha val="65000"/>
            </a:srgbClr>
          </a:solidFill>
          <a:ln w="12700">
            <a:solidFill>
              <a:srgbClr val="24506F">
                <a:alpha val="0"/>
              </a:srgbClr>
            </a:solidFill>
            <a:prstDash val="solid"/>
          </a:ln>
        </p:spPr>
      </p:sp>
      <p:sp>
        <p:nvSpPr>
          <p:cNvPr id="10" name="Shape 8"/>
          <p:cNvSpPr/>
          <p:nvPr/>
        </p:nvSpPr>
        <p:spPr>
          <a:xfrm>
            <a:off x="960120" y="3227832"/>
            <a:ext cx="4023360" cy="64008"/>
          </a:xfrm>
          <a:prstGeom prst="rect">
            <a:avLst/>
          </a:prstGeom>
          <a:solidFill>
            <a:srgbClr val="39DFFF"/>
          </a:solidFill>
          <a:ln w="12700">
            <a:solidFill>
              <a:srgbClr val="39DFFF">
                <a:alpha val="0"/>
              </a:srgbClr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960120" y="3438144"/>
            <a:ext cx="283464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250" dirty="0">
                <a:solidFill>
                  <a:srgbClr val="F0FA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Laser/readout/DAQ path</a:t>
            </a:r>
            <a:endParaRPr lang="en-US" sz="1250" dirty="0"/>
          </a:p>
        </p:txBody>
      </p:sp>
      <p:sp>
        <p:nvSpPr>
          <p:cNvPr id="12" name="Text 10"/>
          <p:cNvSpPr/>
          <p:nvPr/>
        </p:nvSpPr>
        <p:spPr>
          <a:xfrm>
            <a:off x="4251960" y="3438144"/>
            <a:ext cx="77724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r" indent="0" marL="0">
              <a:buNone/>
            </a:pPr>
            <a:r>
              <a:rPr lang="en-US" sz="1250" b="1" dirty="0">
                <a:solidFill>
                  <a:srgbClr val="39D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$2.5K</a:t>
            </a:r>
            <a:endParaRPr lang="en-US" sz="1250" dirty="0"/>
          </a:p>
        </p:txBody>
      </p:sp>
      <p:sp>
        <p:nvSpPr>
          <p:cNvPr id="13" name="Shape 11"/>
          <p:cNvSpPr/>
          <p:nvPr/>
        </p:nvSpPr>
        <p:spPr>
          <a:xfrm>
            <a:off x="960120" y="3703320"/>
            <a:ext cx="4023360" cy="64008"/>
          </a:xfrm>
          <a:prstGeom prst="rect">
            <a:avLst/>
          </a:prstGeom>
          <a:solidFill>
            <a:srgbClr val="24506F">
              <a:alpha val="65000"/>
            </a:srgbClr>
          </a:solidFill>
          <a:ln w="12700">
            <a:solidFill>
              <a:srgbClr val="24506F">
                <a:alpha val="0"/>
              </a:srgbClr>
            </a:solidFill>
            <a:prstDash val="solid"/>
          </a:ln>
        </p:spPr>
      </p:sp>
      <p:sp>
        <p:nvSpPr>
          <p:cNvPr id="14" name="Shape 12"/>
          <p:cNvSpPr/>
          <p:nvPr/>
        </p:nvSpPr>
        <p:spPr>
          <a:xfrm>
            <a:off x="960120" y="3703320"/>
            <a:ext cx="3352800" cy="64008"/>
          </a:xfrm>
          <a:prstGeom prst="rect">
            <a:avLst/>
          </a:prstGeom>
          <a:solidFill>
            <a:srgbClr val="49F4C8"/>
          </a:solidFill>
          <a:ln w="12700">
            <a:solidFill>
              <a:srgbClr val="39DFFF">
                <a:alpha val="0"/>
              </a:srgbClr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960120" y="3913632"/>
            <a:ext cx="283464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250" dirty="0">
                <a:solidFill>
                  <a:srgbClr val="F0FA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Actuator + driver + control</a:t>
            </a:r>
            <a:endParaRPr lang="en-US" sz="1250" dirty="0"/>
          </a:p>
        </p:txBody>
      </p:sp>
      <p:sp>
        <p:nvSpPr>
          <p:cNvPr id="16" name="Text 14"/>
          <p:cNvSpPr/>
          <p:nvPr/>
        </p:nvSpPr>
        <p:spPr>
          <a:xfrm>
            <a:off x="4251960" y="3913632"/>
            <a:ext cx="77724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r" indent="0" marL="0">
              <a:buNone/>
            </a:pPr>
            <a:r>
              <a:rPr lang="en-US" sz="1250" b="1" dirty="0">
                <a:solidFill>
                  <a:srgbClr val="39D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$2.0K</a:t>
            </a:r>
            <a:endParaRPr lang="en-US" sz="1250" dirty="0"/>
          </a:p>
        </p:txBody>
      </p:sp>
      <p:sp>
        <p:nvSpPr>
          <p:cNvPr id="17" name="Shape 15"/>
          <p:cNvSpPr/>
          <p:nvPr/>
        </p:nvSpPr>
        <p:spPr>
          <a:xfrm>
            <a:off x="960120" y="4178808"/>
            <a:ext cx="4023360" cy="64008"/>
          </a:xfrm>
          <a:prstGeom prst="rect">
            <a:avLst/>
          </a:prstGeom>
          <a:solidFill>
            <a:srgbClr val="24506F">
              <a:alpha val="65000"/>
            </a:srgbClr>
          </a:solidFill>
          <a:ln w="12700">
            <a:solidFill>
              <a:srgbClr val="24506F">
                <a:alpha val="0"/>
              </a:srgbClr>
            </a:solidFill>
            <a:prstDash val="solid"/>
          </a:ln>
        </p:spPr>
      </p:sp>
      <p:sp>
        <p:nvSpPr>
          <p:cNvPr id="18" name="Shape 16"/>
          <p:cNvSpPr/>
          <p:nvPr/>
        </p:nvSpPr>
        <p:spPr>
          <a:xfrm>
            <a:off x="960120" y="4178808"/>
            <a:ext cx="2682240" cy="64008"/>
          </a:xfrm>
          <a:prstGeom prst="rect">
            <a:avLst/>
          </a:prstGeom>
          <a:solidFill>
            <a:srgbClr val="39DFFF"/>
          </a:solidFill>
          <a:ln w="12700">
            <a:solidFill>
              <a:srgbClr val="39DFFF">
                <a:alpha val="0"/>
              </a:srgbClr>
            </a:solidFill>
            <a:prstDash val="solid"/>
          </a:ln>
        </p:spPr>
      </p:sp>
      <p:sp>
        <p:nvSpPr>
          <p:cNvPr id="19" name="Text 17"/>
          <p:cNvSpPr/>
          <p:nvPr/>
        </p:nvSpPr>
        <p:spPr>
          <a:xfrm>
            <a:off x="960120" y="4389120"/>
            <a:ext cx="283464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250" dirty="0">
                <a:solidFill>
                  <a:srgbClr val="F0FA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DSP, safety, misc.</a:t>
            </a:r>
            <a:endParaRPr lang="en-US" sz="1250" dirty="0"/>
          </a:p>
        </p:txBody>
      </p:sp>
      <p:sp>
        <p:nvSpPr>
          <p:cNvPr id="20" name="Text 18"/>
          <p:cNvSpPr/>
          <p:nvPr/>
        </p:nvSpPr>
        <p:spPr>
          <a:xfrm>
            <a:off x="4251960" y="4389120"/>
            <a:ext cx="77724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r" indent="0" marL="0">
              <a:buNone/>
            </a:pPr>
            <a:r>
              <a:rPr lang="en-US" sz="1250" b="1" dirty="0">
                <a:solidFill>
                  <a:srgbClr val="39D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$1.5K</a:t>
            </a:r>
            <a:endParaRPr lang="en-US" sz="1250" dirty="0"/>
          </a:p>
        </p:txBody>
      </p:sp>
      <p:sp>
        <p:nvSpPr>
          <p:cNvPr id="21" name="Shape 19"/>
          <p:cNvSpPr/>
          <p:nvPr/>
        </p:nvSpPr>
        <p:spPr>
          <a:xfrm>
            <a:off x="960120" y="4654296"/>
            <a:ext cx="4023360" cy="64008"/>
          </a:xfrm>
          <a:prstGeom prst="rect">
            <a:avLst/>
          </a:prstGeom>
          <a:solidFill>
            <a:srgbClr val="24506F">
              <a:alpha val="65000"/>
            </a:srgbClr>
          </a:solidFill>
          <a:ln w="12700">
            <a:solidFill>
              <a:srgbClr val="24506F">
                <a:alpha val="0"/>
              </a:srgbClr>
            </a:solidFill>
            <a:prstDash val="solid"/>
          </a:ln>
        </p:spPr>
      </p:sp>
      <p:sp>
        <p:nvSpPr>
          <p:cNvPr id="22" name="Shape 20"/>
          <p:cNvSpPr/>
          <p:nvPr/>
        </p:nvSpPr>
        <p:spPr>
          <a:xfrm>
            <a:off x="960120" y="4654296"/>
            <a:ext cx="2011680" cy="64008"/>
          </a:xfrm>
          <a:prstGeom prst="rect">
            <a:avLst/>
          </a:prstGeom>
          <a:solidFill>
            <a:srgbClr val="49F4C8"/>
          </a:solidFill>
          <a:ln w="12700">
            <a:solidFill>
              <a:srgbClr val="39DFFF">
                <a:alpha val="0"/>
              </a:srgbClr>
            </a:solidFill>
            <a:prstDash val="solid"/>
          </a:ln>
        </p:spPr>
      </p:sp>
      <p:sp>
        <p:nvSpPr>
          <p:cNvPr id="23" name="Text 21"/>
          <p:cNvSpPr/>
          <p:nvPr/>
        </p:nvSpPr>
        <p:spPr>
          <a:xfrm>
            <a:off x="960120" y="4864608"/>
            <a:ext cx="283464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250" dirty="0">
                <a:solidFill>
                  <a:srgbClr val="F0FA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Shipping/contingency</a:t>
            </a:r>
            <a:endParaRPr lang="en-US" sz="1250" dirty="0"/>
          </a:p>
        </p:txBody>
      </p:sp>
      <p:sp>
        <p:nvSpPr>
          <p:cNvPr id="24" name="Text 22"/>
          <p:cNvSpPr/>
          <p:nvPr/>
        </p:nvSpPr>
        <p:spPr>
          <a:xfrm>
            <a:off x="4251960" y="4864608"/>
            <a:ext cx="77724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r" indent="0" marL="0">
              <a:buNone/>
            </a:pPr>
            <a:r>
              <a:rPr lang="en-US" sz="1250" b="1" dirty="0">
                <a:solidFill>
                  <a:srgbClr val="39D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$1.0K</a:t>
            </a:r>
            <a:endParaRPr lang="en-US" sz="1250" dirty="0"/>
          </a:p>
        </p:txBody>
      </p:sp>
      <p:sp>
        <p:nvSpPr>
          <p:cNvPr id="25" name="Shape 23"/>
          <p:cNvSpPr/>
          <p:nvPr/>
        </p:nvSpPr>
        <p:spPr>
          <a:xfrm>
            <a:off x="960120" y="5129784"/>
            <a:ext cx="4023360" cy="64008"/>
          </a:xfrm>
          <a:prstGeom prst="rect">
            <a:avLst/>
          </a:prstGeom>
          <a:solidFill>
            <a:srgbClr val="24506F">
              <a:alpha val="65000"/>
            </a:srgbClr>
          </a:solidFill>
          <a:ln w="12700">
            <a:solidFill>
              <a:srgbClr val="24506F">
                <a:alpha val="0"/>
              </a:srgbClr>
            </a:solidFill>
            <a:prstDash val="solid"/>
          </a:ln>
        </p:spPr>
      </p:sp>
      <p:sp>
        <p:nvSpPr>
          <p:cNvPr id="26" name="Shape 24"/>
          <p:cNvSpPr/>
          <p:nvPr/>
        </p:nvSpPr>
        <p:spPr>
          <a:xfrm>
            <a:off x="960120" y="5129784"/>
            <a:ext cx="1341120" cy="64008"/>
          </a:xfrm>
          <a:prstGeom prst="rect">
            <a:avLst/>
          </a:prstGeom>
          <a:solidFill>
            <a:srgbClr val="39DFFF"/>
          </a:solidFill>
          <a:ln w="12700">
            <a:solidFill>
              <a:srgbClr val="39DFFF">
                <a:alpha val="0"/>
              </a:srgbClr>
            </a:solidFill>
            <a:prstDash val="solid"/>
          </a:ln>
        </p:spPr>
      </p:sp>
      <p:sp>
        <p:nvSpPr>
          <p:cNvPr id="27" name="Shape 25"/>
          <p:cNvSpPr/>
          <p:nvPr/>
        </p:nvSpPr>
        <p:spPr>
          <a:xfrm>
            <a:off x="6473952" y="2212848"/>
            <a:ext cx="4983480" cy="3429000"/>
          </a:xfrm>
          <a:prstGeom prst="roundRect">
            <a:avLst>
              <a:gd name="adj" fmla="val 4267"/>
            </a:avLst>
          </a:prstGeom>
          <a:solidFill>
            <a:srgbClr val="0A2138">
              <a:alpha val="95000"/>
            </a:srgbClr>
          </a:solidFill>
          <a:ln w="13970">
            <a:solidFill>
              <a:srgbClr val="24506F"/>
            </a:solidFill>
            <a:prstDash val="solid"/>
          </a:ln>
        </p:spPr>
      </p:sp>
      <p:sp>
        <p:nvSpPr>
          <p:cNvPr id="28" name="Text 26"/>
          <p:cNvSpPr/>
          <p:nvPr/>
        </p:nvSpPr>
        <p:spPr>
          <a:xfrm>
            <a:off x="6748272" y="2505456"/>
            <a:ext cx="20116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400" b="1" dirty="0">
                <a:solidFill>
                  <a:srgbClr val="49F4C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Milestones</a:t>
            </a:r>
            <a:endParaRPr lang="en-US" sz="1400" dirty="0"/>
          </a:p>
        </p:txBody>
      </p:sp>
      <p:sp>
        <p:nvSpPr>
          <p:cNvPr id="29" name="Shape 27"/>
          <p:cNvSpPr/>
          <p:nvPr/>
        </p:nvSpPr>
        <p:spPr>
          <a:xfrm>
            <a:off x="6748272" y="3008376"/>
            <a:ext cx="164592" cy="164592"/>
          </a:xfrm>
          <a:prstGeom prst="ellipse">
            <a:avLst/>
          </a:prstGeom>
          <a:solidFill>
            <a:srgbClr val="39DFFF"/>
          </a:solidFill>
          <a:ln w="12700">
            <a:solidFill>
              <a:srgbClr val="39DFFF"/>
            </a:solidFill>
            <a:prstDash val="solid"/>
          </a:ln>
        </p:spPr>
      </p:sp>
      <p:sp>
        <p:nvSpPr>
          <p:cNvPr id="30" name="Text 28"/>
          <p:cNvSpPr/>
          <p:nvPr/>
        </p:nvSpPr>
        <p:spPr>
          <a:xfrm>
            <a:off x="7059168" y="2971800"/>
            <a:ext cx="9144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180" b="1" dirty="0">
                <a:solidFill>
                  <a:srgbClr val="39D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0–2 wks</a:t>
            </a:r>
            <a:endParaRPr lang="en-US" sz="1180" dirty="0"/>
          </a:p>
        </p:txBody>
      </p:sp>
      <p:sp>
        <p:nvSpPr>
          <p:cNvPr id="31" name="Text 29"/>
          <p:cNvSpPr/>
          <p:nvPr/>
        </p:nvSpPr>
        <p:spPr>
          <a:xfrm>
            <a:off x="7991856" y="2971800"/>
            <a:ext cx="347472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210" dirty="0">
                <a:solidFill>
                  <a:srgbClr val="F0FA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assemble MZI + baseline fringe</a:t>
            </a:r>
            <a:endParaRPr lang="en-US" sz="1210" dirty="0"/>
          </a:p>
        </p:txBody>
      </p:sp>
      <p:sp>
        <p:nvSpPr>
          <p:cNvPr id="32" name="Shape 30"/>
          <p:cNvSpPr/>
          <p:nvPr/>
        </p:nvSpPr>
        <p:spPr>
          <a:xfrm>
            <a:off x="6748272" y="3584448"/>
            <a:ext cx="164592" cy="164592"/>
          </a:xfrm>
          <a:prstGeom prst="ellipse">
            <a:avLst/>
          </a:prstGeom>
          <a:solidFill>
            <a:srgbClr val="39DFFF"/>
          </a:solidFill>
          <a:ln w="12700">
            <a:solidFill>
              <a:srgbClr val="39DFFF"/>
            </a:solidFill>
            <a:prstDash val="solid"/>
          </a:ln>
        </p:spPr>
      </p:sp>
      <p:sp>
        <p:nvSpPr>
          <p:cNvPr id="33" name="Text 31"/>
          <p:cNvSpPr/>
          <p:nvPr/>
        </p:nvSpPr>
        <p:spPr>
          <a:xfrm>
            <a:off x="7059168" y="3547872"/>
            <a:ext cx="9144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180" b="1" dirty="0">
                <a:solidFill>
                  <a:srgbClr val="39D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2–4 wks</a:t>
            </a:r>
            <a:endParaRPr lang="en-US" sz="1180" dirty="0"/>
          </a:p>
        </p:txBody>
      </p:sp>
      <p:sp>
        <p:nvSpPr>
          <p:cNvPr id="34" name="Text 32"/>
          <p:cNvSpPr/>
          <p:nvPr/>
        </p:nvSpPr>
        <p:spPr>
          <a:xfrm>
            <a:off x="7991856" y="3547872"/>
            <a:ext cx="347472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210" dirty="0">
                <a:solidFill>
                  <a:srgbClr val="F0FA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sweep δ; choose Vnorm band/k</a:t>
            </a:r>
            <a:endParaRPr lang="en-US" sz="1210" dirty="0"/>
          </a:p>
        </p:txBody>
      </p:sp>
      <p:sp>
        <p:nvSpPr>
          <p:cNvPr id="35" name="Shape 33"/>
          <p:cNvSpPr/>
          <p:nvPr/>
        </p:nvSpPr>
        <p:spPr>
          <a:xfrm>
            <a:off x="6748272" y="4160520"/>
            <a:ext cx="164592" cy="164592"/>
          </a:xfrm>
          <a:prstGeom prst="ellipse">
            <a:avLst/>
          </a:prstGeom>
          <a:solidFill>
            <a:srgbClr val="39DFFF"/>
          </a:solidFill>
          <a:ln w="12700">
            <a:solidFill>
              <a:srgbClr val="39DFFF"/>
            </a:solidFill>
            <a:prstDash val="solid"/>
          </a:ln>
        </p:spPr>
      </p:sp>
      <p:sp>
        <p:nvSpPr>
          <p:cNvPr id="36" name="Text 34"/>
          <p:cNvSpPr/>
          <p:nvPr/>
        </p:nvSpPr>
        <p:spPr>
          <a:xfrm>
            <a:off x="7059168" y="4123944"/>
            <a:ext cx="9144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180" b="1" dirty="0">
                <a:solidFill>
                  <a:srgbClr val="39D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4–6 wks</a:t>
            </a:r>
            <a:endParaRPr lang="en-US" sz="1180" dirty="0"/>
          </a:p>
        </p:txBody>
      </p:sp>
      <p:sp>
        <p:nvSpPr>
          <p:cNvPr id="37" name="Text 35"/>
          <p:cNvSpPr/>
          <p:nvPr/>
        </p:nvSpPr>
        <p:spPr>
          <a:xfrm>
            <a:off x="7991856" y="4123944"/>
            <a:ext cx="347472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210" dirty="0">
                <a:solidFill>
                  <a:srgbClr val="F0FA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closed-loop NSL + jitter tests</a:t>
            </a:r>
            <a:endParaRPr lang="en-US" sz="1210" dirty="0"/>
          </a:p>
        </p:txBody>
      </p:sp>
      <p:sp>
        <p:nvSpPr>
          <p:cNvPr id="38" name="Shape 36"/>
          <p:cNvSpPr/>
          <p:nvPr/>
        </p:nvSpPr>
        <p:spPr>
          <a:xfrm>
            <a:off x="6748272" y="4736592"/>
            <a:ext cx="164592" cy="164592"/>
          </a:xfrm>
          <a:prstGeom prst="ellipse">
            <a:avLst/>
          </a:prstGeom>
          <a:solidFill>
            <a:srgbClr val="39DFFF"/>
          </a:solidFill>
          <a:ln w="12700">
            <a:solidFill>
              <a:srgbClr val="39DFFF"/>
            </a:solidFill>
            <a:prstDash val="solid"/>
          </a:ln>
        </p:spPr>
      </p:sp>
      <p:sp>
        <p:nvSpPr>
          <p:cNvPr id="39" name="Text 37"/>
          <p:cNvSpPr/>
          <p:nvPr/>
        </p:nvSpPr>
        <p:spPr>
          <a:xfrm>
            <a:off x="7059168" y="4700016"/>
            <a:ext cx="9144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180" b="1" dirty="0">
                <a:solidFill>
                  <a:srgbClr val="39D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6–8 wks</a:t>
            </a:r>
            <a:endParaRPr lang="en-US" sz="1180" dirty="0"/>
          </a:p>
        </p:txBody>
      </p:sp>
      <p:sp>
        <p:nvSpPr>
          <p:cNvPr id="40" name="Text 38"/>
          <p:cNvSpPr/>
          <p:nvPr/>
        </p:nvSpPr>
        <p:spPr>
          <a:xfrm>
            <a:off x="7991856" y="4700016"/>
            <a:ext cx="347472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210" dirty="0">
                <a:solidFill>
                  <a:srgbClr val="F0FA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raw data, plots, outreach package</a:t>
            </a:r>
            <a:endParaRPr lang="en-US" sz="1210" dirty="0"/>
          </a:p>
        </p:txBody>
      </p:sp>
      <p:sp>
        <p:nvSpPr>
          <p:cNvPr id="41" name="Shape 39"/>
          <p:cNvSpPr/>
          <p:nvPr/>
        </p:nvSpPr>
        <p:spPr>
          <a:xfrm>
            <a:off x="6748272" y="5074920"/>
            <a:ext cx="4553712" cy="347472"/>
          </a:xfrm>
          <a:prstGeom prst="roundRect">
            <a:avLst>
              <a:gd name="adj" fmla="val 23684"/>
            </a:avLst>
          </a:prstGeom>
          <a:solidFill>
            <a:srgbClr val="49F4C8">
              <a:alpha val="18000"/>
            </a:srgbClr>
          </a:solidFill>
          <a:ln w="12700">
            <a:solidFill>
              <a:srgbClr val="49F4C8">
                <a:alpha val="60000"/>
              </a:srgbClr>
            </a:solidFill>
            <a:prstDash val="solid"/>
          </a:ln>
        </p:spPr>
      </p:sp>
      <p:sp>
        <p:nvSpPr>
          <p:cNvPr id="42" name="Text 40"/>
          <p:cNvSpPr/>
          <p:nvPr/>
        </p:nvSpPr>
        <p:spPr>
          <a:xfrm>
            <a:off x="6912864" y="5193792"/>
            <a:ext cx="4251960" cy="10058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060" b="1" dirty="0">
                <a:solidFill>
                  <a:srgbClr val="D9FFF5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Outcome: first credible NSL data package for licensing/SBIR/investor conversations.</a:t>
            </a:r>
            <a:endParaRPr lang="en-US" sz="1060" dirty="0"/>
          </a:p>
        </p:txBody>
      </p:sp>
      <p:sp>
        <p:nvSpPr>
          <p:cNvPr id="43" name="Text 41"/>
          <p:cNvSpPr/>
          <p:nvPr/>
        </p:nvSpPr>
        <p:spPr>
          <a:xfrm>
            <a:off x="713232" y="6053328"/>
            <a:ext cx="1060704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0FA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Contact: contact@pqsensing.com · pqsensing.com</a:t>
            </a:r>
            <a:endParaRPr lang="en-US" sz="1400" dirty="0"/>
          </a:p>
        </p:txBody>
      </p:sp>
      <p:sp>
        <p:nvSpPr>
          <p:cNvPr id="44" name="Text 42"/>
          <p:cNvSpPr/>
          <p:nvPr/>
        </p:nvSpPr>
        <p:spPr>
          <a:xfrm>
            <a:off x="502920" y="6510528"/>
            <a:ext cx="82296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850" dirty="0">
                <a:solidFill>
                  <a:srgbClr val="6FA4B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PQSensing · Confidential discussion draft · 2026</a:t>
            </a:r>
            <a:endParaRPr lang="en-US" sz="850" dirty="0"/>
          </a:p>
        </p:txBody>
      </p:sp>
      <p:sp>
        <p:nvSpPr>
          <p:cNvPr id="45" name="Text 43"/>
          <p:cNvSpPr/>
          <p:nvPr/>
        </p:nvSpPr>
        <p:spPr>
          <a:xfrm>
            <a:off x="10104120" y="6492240"/>
            <a:ext cx="160020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20" b="1" dirty="0">
                <a:solidFill>
                  <a:srgbClr val="8EEB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pqsensing.com</a:t>
            </a:r>
            <a:endParaRPr lang="en-US" sz="92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PQSensing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PQSensing — Noise-Stationary Locking Pitch Deck</dc:title>
  <dc:subject>Noise-Stationary Locking tabletop MZI validation pitch</dc:subject>
  <dc:creator>PQSensing</dc:creator>
  <cp:lastModifiedBy>PQSensing</cp:lastModifiedBy>
  <cp:revision>1</cp:revision>
  <dcterms:created xsi:type="dcterms:W3CDTF">2026-04-29T16:40:40Z</dcterms:created>
  <dcterms:modified xsi:type="dcterms:W3CDTF">2026-04-29T16:40:40Z</dcterms:modified>
</cp:coreProperties>
</file>